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Glacial Indifference Bold" charset="1" panose="00000800000000000000"/>
      <p:regular r:id="rId23"/>
    </p:embeddedFont>
    <p:embeddedFont>
      <p:font typeface="HK Grotesk" charset="1" panose="00000500000000000000"/>
      <p:regular r:id="rId24"/>
    </p:embeddedFont>
    <p:embeddedFont>
      <p:font typeface="HK Grotesk Bold" charset="1" panose="00000800000000000000"/>
      <p:regular r:id="rId25"/>
    </p:embeddedFont>
    <p:embeddedFont>
      <p:font typeface="HK Grotesk Bold Italics" charset="1" panose="00000800000000000000"/>
      <p:regular r:id="rId26"/>
    </p:embeddedFont>
    <p:embeddedFont>
      <p:font typeface="HK Grotesk Italics"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png>
</file>

<file path=ppt/media/image5.png>
</file>

<file path=ppt/media/image6.pn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940824" y="-3273956"/>
            <a:ext cx="14378474" cy="13560956"/>
          </a:xfrm>
          <a:custGeom>
            <a:avLst/>
            <a:gdLst/>
            <a:ahLst/>
            <a:cxnLst/>
            <a:rect r="r" b="b" t="t" l="l"/>
            <a:pathLst>
              <a:path h="13560956" w="14378474">
                <a:moveTo>
                  <a:pt x="0" y="0"/>
                </a:moveTo>
                <a:lnTo>
                  <a:pt x="14378474" y="0"/>
                </a:lnTo>
                <a:lnTo>
                  <a:pt x="14378474" y="13560956"/>
                </a:lnTo>
                <a:lnTo>
                  <a:pt x="0" y="13560956"/>
                </a:lnTo>
                <a:lnTo>
                  <a:pt x="0" y="0"/>
                </a:lnTo>
                <a:close/>
              </a:path>
            </a:pathLst>
          </a:custGeom>
          <a:blipFill>
            <a:blip r:embed="rId3"/>
            <a:stretch>
              <a:fillRect l="0" t="-25524" r="-969" b="-25524"/>
            </a:stretch>
          </a:blipFill>
        </p:spPr>
      </p:sp>
      <p:sp>
        <p:nvSpPr>
          <p:cNvPr name="TextBox 4" id="4"/>
          <p:cNvSpPr txBox="true"/>
          <p:nvPr/>
        </p:nvSpPr>
        <p:spPr>
          <a:xfrm rot="0">
            <a:off x="4289217" y="4199815"/>
            <a:ext cx="8984736" cy="2039035"/>
          </a:xfrm>
          <a:prstGeom prst="rect">
            <a:avLst/>
          </a:prstGeom>
        </p:spPr>
        <p:txBody>
          <a:bodyPr anchor="t" rtlCol="false" tIns="0" lIns="0" bIns="0" rIns="0">
            <a:spAutoFit/>
          </a:bodyPr>
          <a:lstStyle/>
          <a:p>
            <a:pPr algn="ctr">
              <a:lnSpc>
                <a:spcPts val="15826"/>
              </a:lnSpc>
            </a:pPr>
            <a:r>
              <a:rPr lang="en-US" b="true" sz="14005">
                <a:solidFill>
                  <a:srgbClr val="FFFFFF"/>
                </a:solidFill>
                <a:latin typeface="Glacial Indifference Bold"/>
                <a:ea typeface="Glacial Indifference Bold"/>
                <a:cs typeface="Glacial Indifference Bold"/>
                <a:sym typeface="Glacial Indifference Bold"/>
              </a:rPr>
              <a:t>OPTIFLOW</a:t>
            </a:r>
          </a:p>
        </p:txBody>
      </p:sp>
      <p:sp>
        <p:nvSpPr>
          <p:cNvPr name="TextBox 5" id="5"/>
          <p:cNvSpPr txBox="true"/>
          <p:nvPr/>
        </p:nvSpPr>
        <p:spPr>
          <a:xfrm rot="0">
            <a:off x="3421994" y="6385674"/>
            <a:ext cx="11165231" cy="679450"/>
          </a:xfrm>
          <a:prstGeom prst="rect">
            <a:avLst/>
          </a:prstGeom>
        </p:spPr>
        <p:txBody>
          <a:bodyPr anchor="t" rtlCol="false" tIns="0" lIns="0" bIns="0" rIns="0">
            <a:spAutoFit/>
          </a:bodyPr>
          <a:lstStyle/>
          <a:p>
            <a:pPr algn="ctr">
              <a:lnSpc>
                <a:spcPts val="5599"/>
              </a:lnSpc>
              <a:spcBef>
                <a:spcPct val="0"/>
              </a:spcBef>
            </a:pPr>
            <a:r>
              <a:rPr lang="en-US" sz="3999">
                <a:solidFill>
                  <a:srgbClr val="FFFFFF"/>
                </a:solidFill>
                <a:latin typeface="HK Grotesk"/>
                <a:ea typeface="HK Grotesk"/>
                <a:cs typeface="HK Grotesk"/>
                <a:sym typeface="HK Grotesk"/>
              </a:rPr>
              <a:t>Faster • Smarter • Cheaper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TextBox 4" id="4"/>
          <p:cNvSpPr txBox="true"/>
          <p:nvPr/>
        </p:nvSpPr>
        <p:spPr>
          <a:xfrm rot="0">
            <a:off x="13069708" y="242771"/>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5" id="5"/>
          <p:cNvSpPr txBox="true"/>
          <p:nvPr/>
        </p:nvSpPr>
        <p:spPr>
          <a:xfrm rot="0">
            <a:off x="2114113" y="3244379"/>
            <a:ext cx="14222424" cy="4742496"/>
          </a:xfrm>
          <a:prstGeom prst="rect">
            <a:avLst/>
          </a:prstGeom>
        </p:spPr>
        <p:txBody>
          <a:bodyPr anchor="t" rtlCol="false" tIns="0" lIns="0" bIns="0" rIns="0">
            <a:spAutoFit/>
          </a:bodyPr>
          <a:lstStyle/>
          <a:p>
            <a:pPr algn="ctr">
              <a:lnSpc>
                <a:spcPts val="12652"/>
              </a:lnSpc>
              <a:spcBef>
                <a:spcPct val="0"/>
              </a:spcBef>
            </a:pPr>
            <a:r>
              <a:rPr lang="en-US" sz="9037" i="true">
                <a:solidFill>
                  <a:srgbClr val="FFFFFF"/>
                </a:solidFill>
                <a:latin typeface="HK Grotesk Italics"/>
                <a:ea typeface="HK Grotesk Italics"/>
                <a:cs typeface="HK Grotesk Italics"/>
                <a:sym typeface="HK Grotesk Italics"/>
              </a:rPr>
              <a:t>How can we help companies ship </a:t>
            </a:r>
            <a:r>
              <a:rPr lang="en-US" b="true" sz="9037" i="true">
                <a:solidFill>
                  <a:srgbClr val="0C7A6D"/>
                </a:solidFill>
                <a:latin typeface="HK Grotesk Bold Italics"/>
                <a:ea typeface="HK Grotesk Bold Italics"/>
                <a:cs typeface="HK Grotesk Bold Italics"/>
                <a:sym typeface="HK Grotesk Bold Italics"/>
              </a:rPr>
              <a:t>faster</a:t>
            </a:r>
            <a:r>
              <a:rPr lang="en-US" b="true" sz="9037" i="true">
                <a:solidFill>
                  <a:srgbClr val="FFFFFF"/>
                </a:solidFill>
                <a:latin typeface="HK Grotesk Bold Italics"/>
                <a:ea typeface="HK Grotesk Bold Italics"/>
                <a:cs typeface="HK Grotesk Bold Italics"/>
                <a:sym typeface="HK Grotesk Bold Italics"/>
              </a:rPr>
              <a:t>, </a:t>
            </a:r>
            <a:r>
              <a:rPr lang="en-US" b="true" sz="9037" i="true">
                <a:solidFill>
                  <a:srgbClr val="0C7A6D"/>
                </a:solidFill>
                <a:latin typeface="HK Grotesk Bold Italics"/>
                <a:ea typeface="HK Grotesk Bold Italics"/>
                <a:cs typeface="HK Grotesk Bold Italics"/>
                <a:sym typeface="HK Grotesk Bold Italics"/>
              </a:rPr>
              <a:t>smarter </a:t>
            </a:r>
            <a:r>
              <a:rPr lang="en-US" sz="9037" i="true">
                <a:solidFill>
                  <a:srgbClr val="FFFFFF"/>
                </a:solidFill>
                <a:latin typeface="HK Grotesk Italics"/>
                <a:ea typeface="HK Grotesk Italics"/>
                <a:cs typeface="HK Grotesk Italics"/>
                <a:sym typeface="HK Grotesk Italics"/>
              </a:rPr>
              <a:t>and</a:t>
            </a:r>
            <a:r>
              <a:rPr lang="en-US" b="true" sz="9037" i="true">
                <a:solidFill>
                  <a:srgbClr val="FFFFFF"/>
                </a:solidFill>
                <a:latin typeface="HK Grotesk Bold Italics"/>
                <a:ea typeface="HK Grotesk Bold Italics"/>
                <a:cs typeface="HK Grotesk Bold Italics"/>
                <a:sym typeface="HK Grotesk Bold Italics"/>
              </a:rPr>
              <a:t> </a:t>
            </a:r>
            <a:r>
              <a:rPr lang="en-US" b="true" sz="9037" i="true">
                <a:solidFill>
                  <a:srgbClr val="0C7A6D"/>
                </a:solidFill>
                <a:latin typeface="HK Grotesk Bold Italics"/>
                <a:ea typeface="HK Grotesk Bold Italics"/>
                <a:cs typeface="HK Grotesk Bold Italics"/>
                <a:sym typeface="HK Grotesk Bold Italics"/>
              </a:rPr>
              <a:t>cheaper</a:t>
            </a:r>
            <a:r>
              <a:rPr lang="en-US" sz="9037" i="true">
                <a:solidFill>
                  <a:srgbClr val="FFFFFF"/>
                </a:solidFill>
                <a:latin typeface="HK Grotesk Italics"/>
                <a:ea typeface="HK Grotesk Italics"/>
                <a:cs typeface="HK Grotesk Italics"/>
                <a:sym typeface="HK Grotesk Italics"/>
              </a:rPr>
              <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6040686" y="-1960314"/>
            <a:ext cx="10287000" cy="14207627"/>
          </a:xfrm>
          <a:custGeom>
            <a:avLst/>
            <a:gdLst/>
            <a:ahLst/>
            <a:cxnLst/>
            <a:rect r="r" b="b" t="t" l="l"/>
            <a:pathLst>
              <a:path h="14207627" w="10287000">
                <a:moveTo>
                  <a:pt x="0" y="14207628"/>
                </a:moveTo>
                <a:lnTo>
                  <a:pt x="10287000" y="14207628"/>
                </a:lnTo>
                <a:lnTo>
                  <a:pt x="10287000" y="0"/>
                </a:lnTo>
                <a:lnTo>
                  <a:pt x="0" y="0"/>
                </a:lnTo>
                <a:lnTo>
                  <a:pt x="0" y="14207628"/>
                </a:lnTo>
                <a:close/>
              </a:path>
            </a:pathLst>
          </a:custGeom>
          <a:blipFill>
            <a:blip r:embed="rId3"/>
            <a:stretch>
              <a:fillRect l="0" t="0" r="0" b="-2158"/>
            </a:stretch>
          </a:blipFill>
        </p:spPr>
      </p:sp>
      <p:grpSp>
        <p:nvGrpSpPr>
          <p:cNvPr name="Group 4" id="4"/>
          <p:cNvGrpSpPr>
            <a:grpSpLocks noChangeAspect="true"/>
          </p:cNvGrpSpPr>
          <p:nvPr/>
        </p:nvGrpSpPr>
        <p:grpSpPr>
          <a:xfrm rot="0">
            <a:off x="0" y="14859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6651296" y="1357340"/>
            <a:ext cx="10970419" cy="1146309"/>
          </a:xfrm>
          <a:prstGeom prst="rect">
            <a:avLst/>
          </a:prstGeom>
        </p:spPr>
        <p:txBody>
          <a:bodyPr anchor="t" rtlCol="false" tIns="0" lIns="0" bIns="0" rIns="0">
            <a:spAutoFit/>
          </a:bodyPr>
          <a:lstStyle/>
          <a:p>
            <a:pPr algn="r">
              <a:lnSpc>
                <a:spcPts val="8895"/>
              </a:lnSpc>
            </a:pPr>
            <a:r>
              <a:rPr lang="en-US" b="true" sz="7872">
                <a:solidFill>
                  <a:srgbClr val="FFFFFF"/>
                </a:solidFill>
                <a:latin typeface="Glacial Indifference Bold"/>
                <a:ea typeface="Glacial Indifference Bold"/>
                <a:cs typeface="Glacial Indifference Bold"/>
                <a:sym typeface="Glacial Indifference Bold"/>
              </a:rPr>
              <a:t>💡INSIGHTS OVERVIEW</a:t>
            </a:r>
          </a:p>
        </p:txBody>
      </p:sp>
      <p:sp>
        <p:nvSpPr>
          <p:cNvPr name="TextBox 9" id="9"/>
          <p:cNvSpPr txBox="true"/>
          <p:nvPr/>
        </p:nvSpPr>
        <p:spPr>
          <a:xfrm rot="0">
            <a:off x="12765837" y="270649"/>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10" id="10"/>
          <p:cNvSpPr txBox="true"/>
          <p:nvPr/>
        </p:nvSpPr>
        <p:spPr>
          <a:xfrm rot="0">
            <a:off x="7732278" y="2748965"/>
            <a:ext cx="9889437" cy="5636995"/>
          </a:xfrm>
          <a:prstGeom prst="rect">
            <a:avLst/>
          </a:prstGeom>
        </p:spPr>
        <p:txBody>
          <a:bodyPr anchor="t" rtlCol="false" tIns="0" lIns="0" bIns="0" rIns="0">
            <a:spAutoFit/>
          </a:bodyPr>
          <a:lstStyle/>
          <a:p>
            <a:pPr algn="l" marL="1148816" indent="-574408" lvl="1">
              <a:lnSpc>
                <a:spcPts val="7449"/>
              </a:lnSpc>
              <a:buFont typeface="Arial"/>
              <a:buChar char="•"/>
            </a:pPr>
            <a:r>
              <a:rPr lang="en-US" b="true" sz="5321">
                <a:solidFill>
                  <a:srgbClr val="0C7A6D"/>
                </a:solidFill>
                <a:latin typeface="HK Grotesk Bold"/>
                <a:ea typeface="HK Grotesk Bold"/>
                <a:cs typeface="HK Grotesk Bold"/>
                <a:sym typeface="HK Grotesk Bold"/>
              </a:rPr>
              <a:t>Operational </a:t>
            </a:r>
            <a:r>
              <a:rPr lang="en-US" sz="5321">
                <a:solidFill>
                  <a:srgbClr val="FFFFFF"/>
                </a:solidFill>
                <a:latin typeface="HK Grotesk"/>
                <a:ea typeface="HK Grotesk"/>
                <a:cs typeface="HK Grotesk"/>
                <a:sym typeface="HK Grotesk"/>
              </a:rPr>
              <a:t>Insights </a:t>
            </a:r>
            <a:r>
              <a:rPr lang="en-US" b="true" sz="5321">
                <a:solidFill>
                  <a:srgbClr val="FFFFFF"/>
                </a:solidFill>
                <a:latin typeface="HK Grotesk Bold"/>
                <a:ea typeface="HK Grotesk Bold"/>
                <a:cs typeface="HK Grotesk Bold"/>
                <a:sym typeface="HK Grotesk Bold"/>
              </a:rPr>
              <a:t>(F</a:t>
            </a:r>
            <a:r>
              <a:rPr lang="en-US" b="true" sz="5321">
                <a:solidFill>
                  <a:srgbClr val="FFFFFF"/>
                </a:solidFill>
                <a:latin typeface="HK Grotesk Bold"/>
                <a:ea typeface="HK Grotesk Bold"/>
                <a:cs typeface="HK Grotesk Bold"/>
                <a:sym typeface="HK Grotesk Bold"/>
              </a:rPr>
              <a:t>aster)</a:t>
            </a:r>
          </a:p>
          <a:p>
            <a:pPr algn="l" marL="1148816" indent="-574408" lvl="1">
              <a:lnSpc>
                <a:spcPts val="7449"/>
              </a:lnSpc>
              <a:buFont typeface="Arial"/>
              <a:buChar char="•"/>
            </a:pPr>
            <a:r>
              <a:rPr lang="en-US" b="true" sz="5321">
                <a:solidFill>
                  <a:srgbClr val="0C7A6D"/>
                </a:solidFill>
                <a:latin typeface="HK Grotesk Bold"/>
                <a:ea typeface="HK Grotesk Bold"/>
                <a:cs typeface="HK Grotesk Bold"/>
                <a:sym typeface="HK Grotesk Bold"/>
              </a:rPr>
              <a:t>Cost </a:t>
            </a:r>
            <a:r>
              <a:rPr lang="en-US" sz="5321">
                <a:solidFill>
                  <a:srgbClr val="FFFFFF"/>
                </a:solidFill>
                <a:latin typeface="HK Grotesk"/>
                <a:ea typeface="HK Grotesk"/>
                <a:cs typeface="HK Grotesk"/>
                <a:sym typeface="HK Grotesk"/>
              </a:rPr>
              <a:t>Optimization </a:t>
            </a:r>
            <a:r>
              <a:rPr lang="en-US" b="true" sz="5321">
                <a:solidFill>
                  <a:srgbClr val="FFFFFF"/>
                </a:solidFill>
                <a:latin typeface="HK Grotesk Bold"/>
                <a:ea typeface="HK Grotesk Bold"/>
                <a:cs typeface="HK Grotesk Bold"/>
                <a:sym typeface="HK Grotesk Bold"/>
              </a:rPr>
              <a:t>(Cheaper)</a:t>
            </a:r>
          </a:p>
          <a:p>
            <a:pPr algn="l" marL="1148816" indent="-574408" lvl="1">
              <a:lnSpc>
                <a:spcPts val="7449"/>
              </a:lnSpc>
              <a:buFont typeface="Arial"/>
              <a:buChar char="•"/>
            </a:pPr>
            <a:r>
              <a:rPr lang="en-US" b="true" sz="5321">
                <a:solidFill>
                  <a:srgbClr val="0C7A6D"/>
                </a:solidFill>
                <a:latin typeface="HK Grotesk Bold"/>
                <a:ea typeface="HK Grotesk Bold"/>
                <a:cs typeface="HK Grotesk Bold"/>
                <a:sym typeface="HK Grotesk Bold"/>
              </a:rPr>
              <a:t>Suppli</a:t>
            </a:r>
            <a:r>
              <a:rPr lang="en-US" b="true" sz="5321">
                <a:solidFill>
                  <a:srgbClr val="0C7A6D"/>
                </a:solidFill>
                <a:latin typeface="HK Grotesk Bold"/>
                <a:ea typeface="HK Grotesk Bold"/>
                <a:cs typeface="HK Grotesk Bold"/>
                <a:sym typeface="HK Grotesk Bold"/>
              </a:rPr>
              <a:t>er</a:t>
            </a:r>
            <a:r>
              <a:rPr lang="en-US" b="true" sz="5321">
                <a:solidFill>
                  <a:srgbClr val="FFFFFF"/>
                </a:solidFill>
                <a:latin typeface="HK Grotesk Bold"/>
                <a:ea typeface="HK Grotesk Bold"/>
                <a:cs typeface="HK Grotesk Bold"/>
                <a:sym typeface="HK Grotesk Bold"/>
              </a:rPr>
              <a:t> </a:t>
            </a:r>
            <a:r>
              <a:rPr lang="en-US" sz="5321">
                <a:solidFill>
                  <a:srgbClr val="FFFFFF"/>
                </a:solidFill>
                <a:latin typeface="HK Grotesk"/>
                <a:ea typeface="HK Grotesk"/>
                <a:cs typeface="HK Grotesk"/>
                <a:sym typeface="HK Grotesk"/>
              </a:rPr>
              <a:t>&amp; Ca</a:t>
            </a:r>
            <a:r>
              <a:rPr lang="en-US" sz="5321">
                <a:solidFill>
                  <a:srgbClr val="FFFFFF"/>
                </a:solidFill>
                <a:latin typeface="HK Grotesk"/>
                <a:ea typeface="HK Grotesk"/>
                <a:cs typeface="HK Grotesk"/>
                <a:sym typeface="HK Grotesk"/>
              </a:rPr>
              <a:t>rr</a:t>
            </a:r>
            <a:r>
              <a:rPr lang="en-US" sz="5321">
                <a:solidFill>
                  <a:srgbClr val="FFFFFF"/>
                </a:solidFill>
                <a:latin typeface="HK Grotesk"/>
                <a:ea typeface="HK Grotesk"/>
                <a:cs typeface="HK Grotesk"/>
                <a:sym typeface="HK Grotesk"/>
              </a:rPr>
              <a:t>ier</a:t>
            </a:r>
            <a:r>
              <a:rPr lang="en-US" sz="5321">
                <a:solidFill>
                  <a:srgbClr val="FFFFFF"/>
                </a:solidFill>
                <a:latin typeface="HK Grotesk"/>
                <a:ea typeface="HK Grotesk"/>
                <a:cs typeface="HK Grotesk"/>
                <a:sym typeface="HK Grotesk"/>
              </a:rPr>
              <a:t> Performance </a:t>
            </a:r>
            <a:r>
              <a:rPr lang="en-US" b="true" sz="5321">
                <a:solidFill>
                  <a:srgbClr val="FFFFFF"/>
                </a:solidFill>
                <a:latin typeface="HK Grotesk Bold"/>
                <a:ea typeface="HK Grotesk Bold"/>
                <a:cs typeface="HK Grotesk Bold"/>
                <a:sym typeface="HK Grotesk Bold"/>
              </a:rPr>
              <a:t>(Smarter)</a:t>
            </a:r>
          </a:p>
          <a:p>
            <a:pPr algn="l" marL="1148816" indent="-574408" lvl="1">
              <a:lnSpc>
                <a:spcPts val="7449"/>
              </a:lnSpc>
              <a:spcBef>
                <a:spcPct val="0"/>
              </a:spcBef>
              <a:buFont typeface="Arial"/>
              <a:buChar char="•"/>
            </a:pPr>
            <a:r>
              <a:rPr lang="en-US" b="true" sz="5321">
                <a:solidFill>
                  <a:srgbClr val="0C7A6D"/>
                </a:solidFill>
                <a:latin typeface="HK Grotesk Bold"/>
                <a:ea typeface="HK Grotesk Bold"/>
                <a:cs typeface="HK Grotesk Bold"/>
                <a:sym typeface="HK Grotesk Bold"/>
              </a:rPr>
              <a:t>Customer</a:t>
            </a:r>
            <a:r>
              <a:rPr lang="en-US" sz="5321">
                <a:solidFill>
                  <a:srgbClr val="0C7A6D"/>
                </a:solidFill>
                <a:latin typeface="HK Grotesk"/>
                <a:ea typeface="HK Grotesk"/>
                <a:cs typeface="HK Grotesk"/>
                <a:sym typeface="HK Grotesk"/>
              </a:rPr>
              <a:t>-</a:t>
            </a:r>
            <a:r>
              <a:rPr lang="en-US" sz="5321">
                <a:solidFill>
                  <a:srgbClr val="FFFFFF"/>
                </a:solidFill>
                <a:latin typeface="HK Grotesk"/>
                <a:ea typeface="HK Grotesk"/>
                <a:cs typeface="HK Grotesk"/>
                <a:sym typeface="HK Grotesk"/>
              </a:rPr>
              <a:t>Centric Insights </a:t>
            </a:r>
            <a:r>
              <a:rPr lang="en-US" b="true" sz="5321">
                <a:solidFill>
                  <a:srgbClr val="FFFFFF"/>
                </a:solidFill>
                <a:latin typeface="HK Grotesk Bold"/>
                <a:ea typeface="HK Grotesk Bold"/>
                <a:cs typeface="HK Grotesk Bold"/>
                <a:sym typeface="HK Grotesk Bold"/>
              </a:rPr>
              <a:t>(Smarter)</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6040686" y="-1960314"/>
            <a:ext cx="10287000" cy="14207627"/>
          </a:xfrm>
          <a:custGeom>
            <a:avLst/>
            <a:gdLst/>
            <a:ahLst/>
            <a:cxnLst/>
            <a:rect r="r" b="b" t="t" l="l"/>
            <a:pathLst>
              <a:path h="14207627" w="10287000">
                <a:moveTo>
                  <a:pt x="0" y="14207628"/>
                </a:moveTo>
                <a:lnTo>
                  <a:pt x="10287000" y="14207628"/>
                </a:lnTo>
                <a:lnTo>
                  <a:pt x="10287000" y="0"/>
                </a:lnTo>
                <a:lnTo>
                  <a:pt x="0" y="0"/>
                </a:lnTo>
                <a:lnTo>
                  <a:pt x="0" y="14207628"/>
                </a:lnTo>
                <a:close/>
              </a:path>
            </a:pathLst>
          </a:custGeom>
          <a:blipFill>
            <a:blip r:embed="rId3"/>
            <a:stretch>
              <a:fillRect l="0" t="0" r="0" b="-2158"/>
            </a:stretch>
          </a:blipFill>
        </p:spPr>
      </p:sp>
      <p:grpSp>
        <p:nvGrpSpPr>
          <p:cNvPr name="Group 4" id="4"/>
          <p:cNvGrpSpPr>
            <a:grpSpLocks noChangeAspect="true"/>
          </p:cNvGrpSpPr>
          <p:nvPr/>
        </p:nvGrpSpPr>
        <p:grpSpPr>
          <a:xfrm rot="0">
            <a:off x="0" y="14859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7273109" y="1524000"/>
            <a:ext cx="10348605" cy="104432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OPERATIONAL INSIGHTS</a:t>
            </a:r>
          </a:p>
        </p:txBody>
      </p:sp>
      <p:sp>
        <p:nvSpPr>
          <p:cNvPr name="TextBox 9" id="9"/>
          <p:cNvSpPr txBox="true"/>
          <p:nvPr/>
        </p:nvSpPr>
        <p:spPr>
          <a:xfrm rot="0">
            <a:off x="13124307" y="292952"/>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10" id="10"/>
          <p:cNvSpPr txBox="true"/>
          <p:nvPr/>
        </p:nvSpPr>
        <p:spPr>
          <a:xfrm rot="0">
            <a:off x="7895063" y="1733519"/>
            <a:ext cx="9913953" cy="7981599"/>
          </a:xfrm>
          <a:prstGeom prst="rect">
            <a:avLst/>
          </a:prstGeom>
        </p:spPr>
        <p:txBody>
          <a:bodyPr anchor="t" rtlCol="false" tIns="0" lIns="0" bIns="0" rIns="0">
            <a:spAutoFit/>
          </a:bodyPr>
          <a:lstStyle/>
          <a:p>
            <a:pPr algn="l">
              <a:lnSpc>
                <a:spcPts val="6319"/>
              </a:lnSpc>
            </a:pPr>
          </a:p>
          <a:p>
            <a:pPr algn="l" marL="974534" indent="-487267" lvl="1">
              <a:lnSpc>
                <a:spcPts val="6319"/>
              </a:lnSpc>
              <a:buFont typeface="Arial"/>
              <a:buChar char="•"/>
            </a:pPr>
            <a:r>
              <a:rPr lang="en-US" b="true" sz="4513">
                <a:solidFill>
                  <a:srgbClr val="0C7A6D"/>
                </a:solidFill>
                <a:latin typeface="HK Grotesk Bold"/>
                <a:ea typeface="HK Grotesk Bold"/>
                <a:cs typeface="HK Grotesk Bold"/>
                <a:sym typeface="HK Grotesk Bold"/>
              </a:rPr>
              <a:t>S</a:t>
            </a:r>
            <a:r>
              <a:rPr lang="en-US" b="true" sz="4513">
                <a:solidFill>
                  <a:srgbClr val="0C7A6D"/>
                </a:solidFill>
                <a:latin typeface="HK Grotesk Bold"/>
                <a:ea typeface="HK Grotesk Bold"/>
                <a:cs typeface="HK Grotesk Bold"/>
                <a:sym typeface="HK Grotesk Bold"/>
              </a:rPr>
              <a:t>hipping</a:t>
            </a:r>
            <a:r>
              <a:rPr lang="en-US" b="true" sz="4513">
                <a:solidFill>
                  <a:srgbClr val="0C7A6D"/>
                </a:solidFill>
                <a:latin typeface="HK Grotesk Bold"/>
                <a:ea typeface="HK Grotesk Bold"/>
                <a:cs typeface="HK Grotesk Bold"/>
                <a:sym typeface="HK Grotesk Bold"/>
              </a:rPr>
              <a:t> Del</a:t>
            </a:r>
            <a:r>
              <a:rPr lang="en-US" b="true" sz="4513">
                <a:solidFill>
                  <a:srgbClr val="0C7A6D"/>
                </a:solidFill>
                <a:latin typeface="HK Grotesk Bold"/>
                <a:ea typeface="HK Grotesk Bold"/>
                <a:cs typeface="HK Grotesk Bold"/>
                <a:sym typeface="HK Grotesk Bold"/>
              </a:rPr>
              <a:t>ay</a:t>
            </a:r>
            <a:r>
              <a:rPr lang="en-US" sz="4513">
                <a:solidFill>
                  <a:srgbClr val="FFFFFF"/>
                </a:solidFill>
                <a:latin typeface="HK Grotesk"/>
                <a:ea typeface="HK Grotesk"/>
                <a:cs typeface="HK Grotesk"/>
                <a:sym typeface="HK Grotesk"/>
              </a:rPr>
              <a:t> </a:t>
            </a:r>
            <a:r>
              <a:rPr lang="en-US" b="true" sz="4513">
                <a:solidFill>
                  <a:srgbClr val="0C7A6D"/>
                </a:solidFill>
                <a:latin typeface="HK Grotesk Bold"/>
                <a:ea typeface="HK Grotesk Bold"/>
                <a:cs typeface="HK Grotesk Bold"/>
                <a:sym typeface="HK Grotesk Bold"/>
              </a:rPr>
              <a:t>→</a:t>
            </a:r>
            <a:r>
              <a:rPr lang="en-US" sz="4513">
                <a:solidFill>
                  <a:srgbClr val="FFFFFF"/>
                </a:solidFill>
                <a:latin typeface="HK Grotesk"/>
                <a:ea typeface="HK Grotesk"/>
                <a:cs typeface="HK Grotesk"/>
                <a:sym typeface="HK Grotesk"/>
              </a:rPr>
              <a:t> Days for shipping</a:t>
            </a:r>
            <a:r>
              <a:rPr lang="en-US" sz="4513">
                <a:solidFill>
                  <a:srgbClr val="FFFFFF"/>
                </a:solidFill>
                <a:latin typeface="HK Grotesk"/>
                <a:ea typeface="HK Grotesk"/>
                <a:cs typeface="HK Grotesk"/>
                <a:sym typeface="HK Grotesk"/>
              </a:rPr>
              <a:t> (real), Days for shipment</a:t>
            </a:r>
            <a:r>
              <a:rPr lang="en-US" sz="4513">
                <a:solidFill>
                  <a:srgbClr val="FFFFFF"/>
                </a:solidFill>
                <a:latin typeface="HK Grotesk"/>
                <a:ea typeface="HK Grotesk"/>
                <a:cs typeface="HK Grotesk"/>
                <a:sym typeface="HK Grotesk"/>
              </a:rPr>
              <a:t> (scheduled)</a:t>
            </a:r>
          </a:p>
          <a:p>
            <a:pPr algn="l" marL="974534" indent="-487267" lvl="1">
              <a:lnSpc>
                <a:spcPts val="6319"/>
              </a:lnSpc>
              <a:buFont typeface="Arial"/>
              <a:buChar char="•"/>
            </a:pPr>
            <a:r>
              <a:rPr lang="en-US" b="true" sz="4513">
                <a:solidFill>
                  <a:srgbClr val="0C7A6D"/>
                </a:solidFill>
                <a:latin typeface="HK Grotesk Bold"/>
                <a:ea typeface="HK Grotesk Bold"/>
                <a:cs typeface="HK Grotesk Bold"/>
                <a:sym typeface="HK Grotesk Bold"/>
              </a:rPr>
              <a:t>On-Tim</a:t>
            </a:r>
            <a:r>
              <a:rPr lang="en-US" b="true" sz="4513">
                <a:solidFill>
                  <a:srgbClr val="0C7A6D"/>
                </a:solidFill>
                <a:latin typeface="HK Grotesk Bold"/>
                <a:ea typeface="HK Grotesk Bold"/>
                <a:cs typeface="HK Grotesk Bold"/>
                <a:sym typeface="HK Grotesk Bold"/>
              </a:rPr>
              <a:t>e Perf</a:t>
            </a:r>
            <a:r>
              <a:rPr lang="en-US" b="true" sz="4513">
                <a:solidFill>
                  <a:srgbClr val="0C7A6D"/>
                </a:solidFill>
                <a:latin typeface="HK Grotesk Bold"/>
                <a:ea typeface="HK Grotesk Bold"/>
                <a:cs typeface="HK Grotesk Bold"/>
                <a:sym typeface="HK Grotesk Bold"/>
              </a:rPr>
              <a:t>o</a:t>
            </a:r>
            <a:r>
              <a:rPr lang="en-US" b="true" sz="4513">
                <a:solidFill>
                  <a:srgbClr val="0C7A6D"/>
                </a:solidFill>
                <a:latin typeface="HK Grotesk Bold"/>
                <a:ea typeface="HK Grotesk Bold"/>
                <a:cs typeface="HK Grotesk Bold"/>
                <a:sym typeface="HK Grotesk Bold"/>
              </a:rPr>
              <a:t>rmance →</a:t>
            </a:r>
            <a:r>
              <a:rPr lang="en-US" sz="4513">
                <a:solidFill>
                  <a:srgbClr val="FFFFFF"/>
                </a:solidFill>
                <a:latin typeface="HK Grotesk"/>
                <a:ea typeface="HK Grotesk"/>
                <a:cs typeface="HK Grotesk"/>
                <a:sym typeface="HK Grotesk"/>
              </a:rPr>
              <a:t> Delivery Status, Order Region, Shipping Mode</a:t>
            </a:r>
          </a:p>
          <a:p>
            <a:pPr algn="l" marL="974534" indent="-487267" lvl="1">
              <a:lnSpc>
                <a:spcPts val="6319"/>
              </a:lnSpc>
              <a:spcBef>
                <a:spcPct val="0"/>
              </a:spcBef>
              <a:buFont typeface="Arial"/>
              <a:buChar char="•"/>
            </a:pPr>
            <a:r>
              <a:rPr lang="en-US" b="true" sz="4513">
                <a:solidFill>
                  <a:srgbClr val="0C7A6D"/>
                </a:solidFill>
                <a:latin typeface="HK Grotesk Bold"/>
                <a:ea typeface="HK Grotesk Bold"/>
                <a:cs typeface="HK Grotesk Bold"/>
                <a:sym typeface="HK Grotesk Bold"/>
              </a:rPr>
              <a:t>L</a:t>
            </a:r>
            <a:r>
              <a:rPr lang="en-US" b="true" sz="4513">
                <a:solidFill>
                  <a:srgbClr val="0C7A6D"/>
                </a:solidFill>
                <a:latin typeface="HK Grotesk Bold"/>
                <a:ea typeface="HK Grotesk Bold"/>
                <a:cs typeface="HK Grotesk Bold"/>
                <a:sym typeface="HK Grotesk Bold"/>
              </a:rPr>
              <a:t>ate Delivery Risk →</a:t>
            </a:r>
            <a:r>
              <a:rPr lang="en-US" sz="4513">
                <a:solidFill>
                  <a:srgbClr val="FFFFFF"/>
                </a:solidFill>
                <a:latin typeface="HK Grotesk"/>
                <a:ea typeface="HK Grotesk"/>
                <a:cs typeface="HK Grotesk"/>
                <a:sym typeface="HK Grotesk"/>
              </a:rPr>
              <a:t> Late_delivery_risk, order date, shipping date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6040686" y="-1960314"/>
            <a:ext cx="10287000" cy="14207627"/>
          </a:xfrm>
          <a:custGeom>
            <a:avLst/>
            <a:gdLst/>
            <a:ahLst/>
            <a:cxnLst/>
            <a:rect r="r" b="b" t="t" l="l"/>
            <a:pathLst>
              <a:path h="14207627" w="10287000">
                <a:moveTo>
                  <a:pt x="0" y="14207628"/>
                </a:moveTo>
                <a:lnTo>
                  <a:pt x="10287000" y="14207628"/>
                </a:lnTo>
                <a:lnTo>
                  <a:pt x="10287000" y="0"/>
                </a:lnTo>
                <a:lnTo>
                  <a:pt x="0" y="0"/>
                </a:lnTo>
                <a:lnTo>
                  <a:pt x="0" y="14207628"/>
                </a:lnTo>
                <a:close/>
              </a:path>
            </a:pathLst>
          </a:custGeom>
          <a:blipFill>
            <a:blip r:embed="rId3"/>
            <a:stretch>
              <a:fillRect l="0" t="0" r="0" b="-2158"/>
            </a:stretch>
          </a:blipFill>
        </p:spPr>
      </p:sp>
      <p:grpSp>
        <p:nvGrpSpPr>
          <p:cNvPr name="Group 4" id="4"/>
          <p:cNvGrpSpPr>
            <a:grpSpLocks noChangeAspect="true"/>
          </p:cNvGrpSpPr>
          <p:nvPr/>
        </p:nvGrpSpPr>
        <p:grpSpPr>
          <a:xfrm rot="0">
            <a:off x="0" y="14859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6047266" y="1414599"/>
            <a:ext cx="11825351" cy="1214427"/>
          </a:xfrm>
          <a:prstGeom prst="rect">
            <a:avLst/>
          </a:prstGeom>
        </p:spPr>
        <p:txBody>
          <a:bodyPr anchor="t" rtlCol="false" tIns="0" lIns="0" bIns="0" rIns="0">
            <a:spAutoFit/>
          </a:bodyPr>
          <a:lstStyle/>
          <a:p>
            <a:pPr algn="r">
              <a:lnSpc>
                <a:spcPts val="9374"/>
              </a:lnSpc>
            </a:pPr>
            <a:r>
              <a:rPr lang="en-US" b="true" sz="8295">
                <a:solidFill>
                  <a:srgbClr val="FFFFFF"/>
                </a:solidFill>
                <a:latin typeface="Glacial Indifference Bold"/>
                <a:ea typeface="Glacial Indifference Bold"/>
                <a:cs typeface="Glacial Indifference Bold"/>
                <a:sym typeface="Glacial Indifference Bold"/>
              </a:rPr>
              <a:t>COST OPTIMIZATION</a:t>
            </a:r>
          </a:p>
        </p:txBody>
      </p:sp>
      <p:sp>
        <p:nvSpPr>
          <p:cNvPr name="TextBox 9" id="9"/>
          <p:cNvSpPr txBox="true"/>
          <p:nvPr/>
        </p:nvSpPr>
        <p:spPr>
          <a:xfrm rot="0">
            <a:off x="13211886" y="214893"/>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10" id="10"/>
          <p:cNvSpPr txBox="true"/>
          <p:nvPr/>
        </p:nvSpPr>
        <p:spPr>
          <a:xfrm rot="0">
            <a:off x="7917366" y="2120269"/>
            <a:ext cx="10370634" cy="6531075"/>
          </a:xfrm>
          <a:prstGeom prst="rect">
            <a:avLst/>
          </a:prstGeom>
        </p:spPr>
        <p:txBody>
          <a:bodyPr anchor="t" rtlCol="false" tIns="0" lIns="0" bIns="0" rIns="0">
            <a:spAutoFit/>
          </a:bodyPr>
          <a:lstStyle/>
          <a:p>
            <a:pPr algn="l">
              <a:lnSpc>
                <a:spcPts val="6469"/>
              </a:lnSpc>
            </a:pPr>
          </a:p>
          <a:p>
            <a:pPr algn="l" marL="997690" indent="-498845" lvl="1">
              <a:lnSpc>
                <a:spcPts val="6469"/>
              </a:lnSpc>
              <a:buFont typeface="Arial"/>
              <a:buChar char="•"/>
            </a:pPr>
            <a:r>
              <a:rPr lang="en-US" b="true" sz="4621">
                <a:solidFill>
                  <a:srgbClr val="0C7A6D"/>
                </a:solidFill>
                <a:latin typeface="HK Grotesk Bold"/>
                <a:ea typeface="HK Grotesk Bold"/>
                <a:cs typeface="HK Grotesk Bold"/>
                <a:sym typeface="HK Grotesk Bold"/>
              </a:rPr>
              <a:t>S</a:t>
            </a:r>
            <a:r>
              <a:rPr lang="en-US" b="true" sz="4621">
                <a:solidFill>
                  <a:srgbClr val="0C7A6D"/>
                </a:solidFill>
                <a:latin typeface="HK Grotesk Bold"/>
                <a:ea typeface="HK Grotesk Bold"/>
                <a:cs typeface="HK Grotesk Bold"/>
                <a:sym typeface="HK Grotesk Bold"/>
              </a:rPr>
              <a:t>hipping</a:t>
            </a:r>
            <a:r>
              <a:rPr lang="en-US" b="true" sz="4621">
                <a:solidFill>
                  <a:srgbClr val="0C7A6D"/>
                </a:solidFill>
                <a:latin typeface="HK Grotesk Bold"/>
                <a:ea typeface="HK Grotesk Bold"/>
                <a:cs typeface="HK Grotesk Bold"/>
                <a:sym typeface="HK Grotesk Bold"/>
              </a:rPr>
              <a:t> Co</a:t>
            </a:r>
            <a:r>
              <a:rPr lang="en-US" b="true" sz="4621">
                <a:solidFill>
                  <a:srgbClr val="0C7A6D"/>
                </a:solidFill>
                <a:latin typeface="HK Grotesk Bold"/>
                <a:ea typeface="HK Grotesk Bold"/>
                <a:cs typeface="HK Grotesk Bold"/>
                <a:sym typeface="HK Grotesk Bold"/>
              </a:rPr>
              <a:t>st</a:t>
            </a:r>
            <a:r>
              <a:rPr lang="en-US" b="true" sz="4621">
                <a:solidFill>
                  <a:srgbClr val="FFFFFF"/>
                </a:solidFill>
                <a:latin typeface="HK Grotesk Bold"/>
                <a:ea typeface="HK Grotesk Bold"/>
                <a:cs typeface="HK Grotesk Bold"/>
                <a:sym typeface="HK Grotesk Bold"/>
              </a:rPr>
              <a:t> </a:t>
            </a:r>
            <a:r>
              <a:rPr lang="en-US" b="true" sz="4621">
                <a:solidFill>
                  <a:srgbClr val="0C7A6D"/>
                </a:solidFill>
                <a:latin typeface="HK Grotesk Bold"/>
                <a:ea typeface="HK Grotesk Bold"/>
                <a:cs typeface="HK Grotesk Bold"/>
                <a:sym typeface="HK Grotesk Bold"/>
              </a:rPr>
              <a:t>Efficiency →</a:t>
            </a:r>
            <a:r>
              <a:rPr lang="en-US" b="true" sz="4621">
                <a:solidFill>
                  <a:srgbClr val="FFFFFF"/>
                </a:solidFill>
                <a:latin typeface="HK Grotesk Bold"/>
                <a:ea typeface="HK Grotesk Bold"/>
                <a:cs typeface="HK Grotesk Bold"/>
                <a:sym typeface="HK Grotesk Bold"/>
              </a:rPr>
              <a:t> </a:t>
            </a:r>
            <a:r>
              <a:rPr lang="en-US" sz="4621">
                <a:solidFill>
                  <a:srgbClr val="FFFFFF"/>
                </a:solidFill>
                <a:latin typeface="HK Grotesk"/>
                <a:ea typeface="HK Grotesk"/>
                <a:cs typeface="HK Grotesk"/>
                <a:sym typeface="HK Grotesk"/>
              </a:rPr>
              <a:t>Order Item Discount,</a:t>
            </a:r>
            <a:r>
              <a:rPr lang="en-US" sz="4621">
                <a:solidFill>
                  <a:srgbClr val="FFFFFF"/>
                </a:solidFill>
                <a:latin typeface="HK Grotesk"/>
                <a:ea typeface="HK Grotesk"/>
                <a:cs typeface="HK Grotesk"/>
                <a:sym typeface="HK Grotesk"/>
              </a:rPr>
              <a:t> </a:t>
            </a:r>
            <a:r>
              <a:rPr lang="en-US" sz="4621">
                <a:solidFill>
                  <a:srgbClr val="FFFFFF"/>
                </a:solidFill>
                <a:latin typeface="HK Grotesk"/>
                <a:ea typeface="HK Grotesk"/>
                <a:cs typeface="HK Grotesk"/>
                <a:sym typeface="HK Grotesk"/>
              </a:rPr>
              <a:t>Ord</a:t>
            </a:r>
            <a:r>
              <a:rPr lang="en-US" sz="4621">
                <a:solidFill>
                  <a:srgbClr val="FFFFFF"/>
                </a:solidFill>
                <a:latin typeface="HK Grotesk"/>
                <a:ea typeface="HK Grotesk"/>
                <a:cs typeface="HK Grotesk"/>
                <a:sym typeface="HK Grotesk"/>
              </a:rPr>
              <a:t>er Pr</a:t>
            </a:r>
            <a:r>
              <a:rPr lang="en-US" sz="4621">
                <a:solidFill>
                  <a:srgbClr val="FFFFFF"/>
                </a:solidFill>
                <a:latin typeface="HK Grotesk"/>
                <a:ea typeface="HK Grotesk"/>
                <a:cs typeface="HK Grotesk"/>
                <a:sym typeface="HK Grotesk"/>
              </a:rPr>
              <a:t>of</a:t>
            </a:r>
            <a:r>
              <a:rPr lang="en-US" sz="4621">
                <a:solidFill>
                  <a:srgbClr val="FFFFFF"/>
                </a:solidFill>
                <a:latin typeface="HK Grotesk"/>
                <a:ea typeface="HK Grotesk"/>
                <a:cs typeface="HK Grotesk"/>
                <a:sym typeface="HK Grotesk"/>
              </a:rPr>
              <a:t>it Per Order</a:t>
            </a:r>
          </a:p>
          <a:p>
            <a:pPr algn="l" marL="997690" indent="-498845" lvl="1">
              <a:lnSpc>
                <a:spcPts val="6469"/>
              </a:lnSpc>
              <a:buFont typeface="Arial"/>
              <a:buChar char="•"/>
            </a:pPr>
            <a:r>
              <a:rPr lang="en-US" b="true" sz="4621">
                <a:solidFill>
                  <a:srgbClr val="0C7A6D"/>
                </a:solidFill>
                <a:latin typeface="HK Grotesk Bold"/>
                <a:ea typeface="HK Grotesk Bold"/>
                <a:cs typeface="HK Grotesk Bold"/>
                <a:sym typeface="HK Grotesk Bold"/>
              </a:rPr>
              <a:t>High-Cost Regions →</a:t>
            </a:r>
            <a:r>
              <a:rPr lang="en-US" b="true" sz="4621">
                <a:solidFill>
                  <a:srgbClr val="FFFFFF"/>
                </a:solidFill>
                <a:latin typeface="HK Grotesk Bold"/>
                <a:ea typeface="HK Grotesk Bold"/>
                <a:cs typeface="HK Grotesk Bold"/>
                <a:sym typeface="HK Grotesk Bold"/>
              </a:rPr>
              <a:t> </a:t>
            </a:r>
            <a:r>
              <a:rPr lang="en-US" sz="4621">
                <a:solidFill>
                  <a:srgbClr val="FFFFFF"/>
                </a:solidFill>
                <a:latin typeface="HK Grotesk"/>
                <a:ea typeface="HK Grotesk"/>
                <a:cs typeface="HK Grotesk"/>
                <a:sym typeface="HK Grotesk"/>
              </a:rPr>
              <a:t>Customer Country, Sales per customer</a:t>
            </a:r>
          </a:p>
          <a:p>
            <a:pPr algn="l" marL="997690" indent="-498845" lvl="1">
              <a:lnSpc>
                <a:spcPts val="6469"/>
              </a:lnSpc>
              <a:spcBef>
                <a:spcPct val="0"/>
              </a:spcBef>
              <a:buFont typeface="Arial"/>
              <a:buChar char="•"/>
            </a:pPr>
            <a:r>
              <a:rPr lang="en-US" b="true" sz="4621">
                <a:solidFill>
                  <a:srgbClr val="0C7A6D"/>
                </a:solidFill>
                <a:latin typeface="HK Grotesk Bold"/>
                <a:ea typeface="HK Grotesk Bold"/>
                <a:cs typeface="HK Grotesk Bold"/>
                <a:sym typeface="HK Grotesk Bold"/>
              </a:rPr>
              <a:t>Ord</a:t>
            </a:r>
            <a:r>
              <a:rPr lang="en-US" b="true" sz="4621">
                <a:solidFill>
                  <a:srgbClr val="0C7A6D"/>
                </a:solidFill>
                <a:latin typeface="HK Grotesk Bold"/>
                <a:ea typeface="HK Grotesk Bold"/>
                <a:cs typeface="HK Grotesk Bold"/>
                <a:sym typeface="HK Grotesk Bold"/>
              </a:rPr>
              <a:t>er Profitability →</a:t>
            </a:r>
            <a:r>
              <a:rPr lang="en-US" b="true" sz="4621">
                <a:solidFill>
                  <a:srgbClr val="FFFFFF"/>
                </a:solidFill>
                <a:latin typeface="HK Grotesk Bold"/>
                <a:ea typeface="HK Grotesk Bold"/>
                <a:cs typeface="HK Grotesk Bold"/>
                <a:sym typeface="HK Grotesk Bold"/>
              </a:rPr>
              <a:t> </a:t>
            </a:r>
            <a:r>
              <a:rPr lang="en-US" sz="4621">
                <a:solidFill>
                  <a:srgbClr val="FFFFFF"/>
                </a:solidFill>
                <a:latin typeface="HK Grotesk"/>
                <a:ea typeface="HK Grotesk"/>
                <a:cs typeface="HK Grotesk"/>
                <a:sym typeface="HK Grotesk"/>
              </a:rPr>
              <a:t>Benefit per order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6040686" y="-1960314"/>
            <a:ext cx="10287000" cy="14207627"/>
          </a:xfrm>
          <a:custGeom>
            <a:avLst/>
            <a:gdLst/>
            <a:ahLst/>
            <a:cxnLst/>
            <a:rect r="r" b="b" t="t" l="l"/>
            <a:pathLst>
              <a:path h="14207627" w="10287000">
                <a:moveTo>
                  <a:pt x="0" y="14207628"/>
                </a:moveTo>
                <a:lnTo>
                  <a:pt x="10287000" y="14207628"/>
                </a:lnTo>
                <a:lnTo>
                  <a:pt x="10287000" y="0"/>
                </a:lnTo>
                <a:lnTo>
                  <a:pt x="0" y="0"/>
                </a:lnTo>
                <a:lnTo>
                  <a:pt x="0" y="14207628"/>
                </a:lnTo>
                <a:close/>
              </a:path>
            </a:pathLst>
          </a:custGeom>
          <a:blipFill>
            <a:blip r:embed="rId3"/>
            <a:stretch>
              <a:fillRect l="0" t="0" r="0" b="-2158"/>
            </a:stretch>
          </a:blipFill>
        </p:spPr>
      </p:sp>
      <p:grpSp>
        <p:nvGrpSpPr>
          <p:cNvPr name="Group 4" id="4"/>
          <p:cNvGrpSpPr>
            <a:grpSpLocks noChangeAspect="true"/>
          </p:cNvGrpSpPr>
          <p:nvPr/>
        </p:nvGrpSpPr>
        <p:grpSpPr>
          <a:xfrm rot="0">
            <a:off x="0" y="14859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6908988" y="1335139"/>
            <a:ext cx="10905085" cy="754950"/>
          </a:xfrm>
          <a:prstGeom prst="rect">
            <a:avLst/>
          </a:prstGeom>
        </p:spPr>
        <p:txBody>
          <a:bodyPr anchor="t" rtlCol="false" tIns="0" lIns="0" bIns="0" rIns="0">
            <a:spAutoFit/>
          </a:bodyPr>
          <a:lstStyle/>
          <a:p>
            <a:pPr algn="r">
              <a:lnSpc>
                <a:spcPts val="5848"/>
              </a:lnSpc>
            </a:pPr>
            <a:r>
              <a:rPr lang="en-US" b="true" sz="5175">
                <a:solidFill>
                  <a:srgbClr val="FFFFFF"/>
                </a:solidFill>
                <a:latin typeface="Glacial Indifference Bold"/>
                <a:ea typeface="Glacial Indifference Bold"/>
                <a:cs typeface="Glacial Indifference Bold"/>
                <a:sym typeface="Glacial Indifference Bold"/>
              </a:rPr>
              <a:t>SUPPLIER &amp; CARRIER PERFORMANCE</a:t>
            </a:r>
          </a:p>
        </p:txBody>
      </p:sp>
      <p:sp>
        <p:nvSpPr>
          <p:cNvPr name="TextBox 9" id="9"/>
          <p:cNvSpPr txBox="true"/>
          <p:nvPr/>
        </p:nvSpPr>
        <p:spPr>
          <a:xfrm rot="0">
            <a:off x="13156130" y="209318"/>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10" id="10"/>
          <p:cNvSpPr txBox="true"/>
          <p:nvPr/>
        </p:nvSpPr>
        <p:spPr>
          <a:xfrm rot="0">
            <a:off x="7745880" y="2509189"/>
            <a:ext cx="10266128" cy="5630158"/>
          </a:xfrm>
          <a:prstGeom prst="rect">
            <a:avLst/>
          </a:prstGeom>
        </p:spPr>
        <p:txBody>
          <a:bodyPr anchor="t" rtlCol="false" tIns="0" lIns="0" bIns="0" rIns="0">
            <a:spAutoFit/>
          </a:bodyPr>
          <a:lstStyle/>
          <a:p>
            <a:pPr algn="l" marL="1149084" indent="-574542" lvl="1">
              <a:lnSpc>
                <a:spcPts val="7451"/>
              </a:lnSpc>
              <a:buFont typeface="Arial"/>
              <a:buChar char="•"/>
            </a:pPr>
            <a:r>
              <a:rPr lang="en-US" b="true" sz="5322">
                <a:solidFill>
                  <a:srgbClr val="0C7A6D"/>
                </a:solidFill>
                <a:latin typeface="HK Grotesk Bold"/>
                <a:ea typeface="HK Grotesk Bold"/>
                <a:cs typeface="HK Grotesk Bold"/>
                <a:sym typeface="HK Grotesk Bold"/>
              </a:rPr>
              <a:t>Su</a:t>
            </a:r>
            <a:r>
              <a:rPr lang="en-US" b="true" sz="5322">
                <a:solidFill>
                  <a:srgbClr val="0C7A6D"/>
                </a:solidFill>
                <a:latin typeface="HK Grotesk Bold"/>
                <a:ea typeface="HK Grotesk Bold"/>
                <a:cs typeface="HK Grotesk Bold"/>
                <a:sym typeface="HK Grotesk Bold"/>
              </a:rPr>
              <a:t>ppli</a:t>
            </a:r>
            <a:r>
              <a:rPr lang="en-US" b="true" sz="5322">
                <a:solidFill>
                  <a:srgbClr val="0C7A6D"/>
                </a:solidFill>
                <a:latin typeface="HK Grotesk Bold"/>
                <a:ea typeface="HK Grotesk Bold"/>
                <a:cs typeface="HK Grotesk Bold"/>
                <a:sym typeface="HK Grotesk Bold"/>
              </a:rPr>
              <a:t>er/C</a:t>
            </a:r>
            <a:r>
              <a:rPr lang="en-US" b="true" sz="5322">
                <a:solidFill>
                  <a:srgbClr val="0C7A6D"/>
                </a:solidFill>
                <a:latin typeface="HK Grotesk Bold"/>
                <a:ea typeface="HK Grotesk Bold"/>
                <a:cs typeface="HK Grotesk Bold"/>
                <a:sym typeface="HK Grotesk Bold"/>
              </a:rPr>
              <a:t>arrier Ranking →</a:t>
            </a:r>
            <a:r>
              <a:rPr lang="en-US" sz="5322">
                <a:solidFill>
                  <a:srgbClr val="FFFFFF"/>
                </a:solidFill>
                <a:latin typeface="HK Grotesk"/>
                <a:ea typeface="HK Grotesk"/>
                <a:cs typeface="HK Grotesk"/>
                <a:sym typeface="HK Grotesk"/>
              </a:rPr>
              <a:t> Shipping</a:t>
            </a:r>
            <a:r>
              <a:rPr lang="en-US" sz="5322">
                <a:solidFill>
                  <a:srgbClr val="FFFFFF"/>
                </a:solidFill>
                <a:latin typeface="HK Grotesk"/>
                <a:ea typeface="HK Grotesk"/>
                <a:cs typeface="HK Grotesk"/>
                <a:sym typeface="HK Grotesk"/>
              </a:rPr>
              <a:t> Mo</a:t>
            </a:r>
            <a:r>
              <a:rPr lang="en-US" sz="5322">
                <a:solidFill>
                  <a:srgbClr val="FFFFFF"/>
                </a:solidFill>
                <a:latin typeface="HK Grotesk"/>
                <a:ea typeface="HK Grotesk"/>
                <a:cs typeface="HK Grotesk"/>
                <a:sym typeface="HK Grotesk"/>
              </a:rPr>
              <a:t>de, Delivery Status</a:t>
            </a:r>
          </a:p>
          <a:p>
            <a:pPr algn="l" marL="1149084" indent="-574542" lvl="1">
              <a:lnSpc>
                <a:spcPts val="7451"/>
              </a:lnSpc>
              <a:buFont typeface="Arial"/>
              <a:buChar char="•"/>
            </a:pPr>
            <a:r>
              <a:rPr lang="en-US" b="true" sz="5322">
                <a:solidFill>
                  <a:srgbClr val="0C7A6D"/>
                </a:solidFill>
                <a:latin typeface="HK Grotesk Bold"/>
                <a:ea typeface="HK Grotesk Bold"/>
                <a:cs typeface="HK Grotesk Bold"/>
                <a:sym typeface="HK Grotesk Bold"/>
              </a:rPr>
              <a:t>Best Combinations →</a:t>
            </a:r>
            <a:r>
              <a:rPr lang="en-US" sz="5322">
                <a:solidFill>
                  <a:srgbClr val="FFFFFF"/>
                </a:solidFill>
                <a:latin typeface="HK Grotesk"/>
                <a:ea typeface="HK Grotesk"/>
                <a:cs typeface="HK Grotesk"/>
                <a:sym typeface="HK Grotesk"/>
              </a:rPr>
              <a:t> Product Category Id, Shipping Mode</a:t>
            </a:r>
          </a:p>
          <a:p>
            <a:pPr algn="l" marL="1149084" indent="-574542" lvl="1">
              <a:lnSpc>
                <a:spcPts val="7451"/>
              </a:lnSpc>
              <a:spcBef>
                <a:spcPct val="0"/>
              </a:spcBef>
              <a:buFont typeface="Arial"/>
              <a:buChar char="•"/>
            </a:pPr>
            <a:r>
              <a:rPr lang="en-US" b="true" sz="5322">
                <a:solidFill>
                  <a:srgbClr val="0C7A6D"/>
                </a:solidFill>
                <a:latin typeface="HK Grotesk Bold"/>
                <a:ea typeface="HK Grotesk Bold"/>
                <a:cs typeface="HK Grotesk Bold"/>
                <a:sym typeface="HK Grotesk Bold"/>
              </a:rPr>
              <a:t>Le</a:t>
            </a:r>
            <a:r>
              <a:rPr lang="en-US" b="true" sz="5322">
                <a:solidFill>
                  <a:srgbClr val="0C7A6D"/>
                </a:solidFill>
                <a:latin typeface="HK Grotesk Bold"/>
                <a:ea typeface="HK Grotesk Bold"/>
                <a:cs typeface="HK Grotesk Bold"/>
                <a:sym typeface="HK Grotesk Bold"/>
              </a:rPr>
              <a:t>ad Time Optimization →</a:t>
            </a:r>
            <a:r>
              <a:rPr lang="en-US" sz="5322">
                <a:solidFill>
                  <a:srgbClr val="FFFFFF"/>
                </a:solidFill>
                <a:latin typeface="HK Grotesk"/>
                <a:ea typeface="HK Grotesk"/>
                <a:cs typeface="HK Grotesk"/>
                <a:sym typeface="HK Grotesk"/>
              </a:rPr>
              <a:t> order date, shipping date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6040686" y="-1960314"/>
            <a:ext cx="10287000" cy="14207627"/>
          </a:xfrm>
          <a:custGeom>
            <a:avLst/>
            <a:gdLst/>
            <a:ahLst/>
            <a:cxnLst/>
            <a:rect r="r" b="b" t="t" l="l"/>
            <a:pathLst>
              <a:path h="14207627" w="10287000">
                <a:moveTo>
                  <a:pt x="0" y="14207628"/>
                </a:moveTo>
                <a:lnTo>
                  <a:pt x="10287000" y="14207628"/>
                </a:lnTo>
                <a:lnTo>
                  <a:pt x="10287000" y="0"/>
                </a:lnTo>
                <a:lnTo>
                  <a:pt x="0" y="0"/>
                </a:lnTo>
                <a:lnTo>
                  <a:pt x="0" y="14207628"/>
                </a:lnTo>
                <a:close/>
              </a:path>
            </a:pathLst>
          </a:custGeom>
          <a:blipFill>
            <a:blip r:embed="rId3"/>
            <a:stretch>
              <a:fillRect l="0" t="0" r="0" b="-2158"/>
            </a:stretch>
          </a:blipFill>
        </p:spPr>
      </p:sp>
      <p:grpSp>
        <p:nvGrpSpPr>
          <p:cNvPr name="Group 4" id="4"/>
          <p:cNvGrpSpPr>
            <a:grpSpLocks noChangeAspect="true"/>
          </p:cNvGrpSpPr>
          <p:nvPr/>
        </p:nvGrpSpPr>
        <p:grpSpPr>
          <a:xfrm rot="0">
            <a:off x="0" y="14859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6799183" y="1533525"/>
            <a:ext cx="11181003" cy="863091"/>
          </a:xfrm>
          <a:prstGeom prst="rect">
            <a:avLst/>
          </a:prstGeom>
        </p:spPr>
        <p:txBody>
          <a:bodyPr anchor="t" rtlCol="false" tIns="0" lIns="0" bIns="0" rIns="0">
            <a:spAutoFit/>
          </a:bodyPr>
          <a:lstStyle/>
          <a:p>
            <a:pPr algn="r">
              <a:lnSpc>
                <a:spcPts val="6796"/>
              </a:lnSpc>
            </a:pPr>
            <a:r>
              <a:rPr lang="en-US" b="true" sz="6014">
                <a:solidFill>
                  <a:srgbClr val="FFFFFF"/>
                </a:solidFill>
                <a:latin typeface="Glacial Indifference Bold"/>
                <a:ea typeface="Glacial Indifference Bold"/>
                <a:cs typeface="Glacial Indifference Bold"/>
                <a:sym typeface="Glacial Indifference Bold"/>
              </a:rPr>
              <a:t>CUSTOMER-CENTRIC INSIGHTS</a:t>
            </a:r>
          </a:p>
        </p:txBody>
      </p:sp>
      <p:sp>
        <p:nvSpPr>
          <p:cNvPr name="TextBox 9" id="9"/>
          <p:cNvSpPr txBox="true"/>
          <p:nvPr/>
        </p:nvSpPr>
        <p:spPr>
          <a:xfrm rot="0">
            <a:off x="13124307" y="237196"/>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10" id="10"/>
          <p:cNvSpPr txBox="true"/>
          <p:nvPr/>
        </p:nvSpPr>
        <p:spPr>
          <a:xfrm rot="0">
            <a:off x="7914304" y="1846008"/>
            <a:ext cx="10065881" cy="6531075"/>
          </a:xfrm>
          <a:prstGeom prst="rect">
            <a:avLst/>
          </a:prstGeom>
        </p:spPr>
        <p:txBody>
          <a:bodyPr anchor="t" rtlCol="false" tIns="0" lIns="0" bIns="0" rIns="0">
            <a:spAutoFit/>
          </a:bodyPr>
          <a:lstStyle/>
          <a:p>
            <a:pPr algn="l">
              <a:lnSpc>
                <a:spcPts val="6469"/>
              </a:lnSpc>
            </a:pPr>
          </a:p>
          <a:p>
            <a:pPr algn="l" marL="997690" indent="-498845" lvl="1">
              <a:lnSpc>
                <a:spcPts val="6469"/>
              </a:lnSpc>
              <a:buFont typeface="Arial"/>
              <a:buChar char="•"/>
            </a:pPr>
            <a:r>
              <a:rPr lang="en-US" b="true" sz="4621">
                <a:solidFill>
                  <a:srgbClr val="0C7A6D"/>
                </a:solidFill>
                <a:latin typeface="HK Grotesk Bold"/>
                <a:ea typeface="HK Grotesk Bold"/>
                <a:cs typeface="HK Grotesk Bold"/>
                <a:sym typeface="HK Grotesk Bold"/>
              </a:rPr>
              <a:t>Customer Se</a:t>
            </a:r>
            <a:r>
              <a:rPr lang="en-US" b="true" sz="4621">
                <a:solidFill>
                  <a:srgbClr val="0C7A6D"/>
                </a:solidFill>
                <a:latin typeface="HK Grotesk Bold"/>
                <a:ea typeface="HK Grotesk Bold"/>
                <a:cs typeface="HK Grotesk Bold"/>
                <a:sym typeface="HK Grotesk Bold"/>
              </a:rPr>
              <a:t>gm</a:t>
            </a:r>
            <a:r>
              <a:rPr lang="en-US" b="true" sz="4621">
                <a:solidFill>
                  <a:srgbClr val="0C7A6D"/>
                </a:solidFill>
                <a:latin typeface="HK Grotesk Bold"/>
                <a:ea typeface="HK Grotesk Bold"/>
                <a:cs typeface="HK Grotesk Bold"/>
                <a:sym typeface="HK Grotesk Bold"/>
              </a:rPr>
              <a:t>ent</a:t>
            </a:r>
            <a:r>
              <a:rPr lang="en-US" b="true" sz="4621">
                <a:solidFill>
                  <a:srgbClr val="0C7A6D"/>
                </a:solidFill>
                <a:latin typeface="HK Grotesk Bold"/>
                <a:ea typeface="HK Grotesk Bold"/>
                <a:cs typeface="HK Grotesk Bold"/>
                <a:sym typeface="HK Grotesk Bold"/>
              </a:rPr>
              <a:t>ation →</a:t>
            </a:r>
            <a:r>
              <a:rPr lang="en-US" b="true" sz="4621">
                <a:solidFill>
                  <a:srgbClr val="FFFFFF"/>
                </a:solidFill>
                <a:latin typeface="HK Grotesk Bold"/>
                <a:ea typeface="HK Grotesk Bold"/>
                <a:cs typeface="HK Grotesk Bold"/>
                <a:sym typeface="HK Grotesk Bold"/>
              </a:rPr>
              <a:t> Customer Segm</a:t>
            </a:r>
            <a:r>
              <a:rPr lang="en-US" b="true" sz="4621">
                <a:solidFill>
                  <a:srgbClr val="FFFFFF"/>
                </a:solidFill>
                <a:latin typeface="HK Grotesk Bold"/>
                <a:ea typeface="HK Grotesk Bold"/>
                <a:cs typeface="HK Grotesk Bold"/>
                <a:sym typeface="HK Grotesk Bold"/>
              </a:rPr>
              <a:t>ent, Customer Country</a:t>
            </a:r>
          </a:p>
          <a:p>
            <a:pPr algn="l" marL="997690" indent="-498845" lvl="1">
              <a:lnSpc>
                <a:spcPts val="6469"/>
              </a:lnSpc>
              <a:buFont typeface="Arial"/>
              <a:buChar char="•"/>
            </a:pPr>
            <a:r>
              <a:rPr lang="en-US" b="true" sz="4621">
                <a:solidFill>
                  <a:srgbClr val="0C7A6D"/>
                </a:solidFill>
                <a:latin typeface="HK Grotesk Bold"/>
                <a:ea typeface="HK Grotesk Bold"/>
                <a:cs typeface="HK Grotesk Bold"/>
                <a:sym typeface="HK Grotesk Bold"/>
              </a:rPr>
              <a:t>High-Value Customers →</a:t>
            </a:r>
            <a:r>
              <a:rPr lang="en-US" b="true" sz="4621">
                <a:solidFill>
                  <a:srgbClr val="FFFFFF"/>
                </a:solidFill>
                <a:latin typeface="HK Grotesk Bold"/>
                <a:ea typeface="HK Grotesk Bold"/>
                <a:cs typeface="HK Grotesk Bold"/>
                <a:sym typeface="HK Grotesk Bold"/>
              </a:rPr>
              <a:t> Sales per customer, Sales</a:t>
            </a:r>
          </a:p>
          <a:p>
            <a:pPr algn="l" marL="997690" indent="-498845" lvl="1">
              <a:lnSpc>
                <a:spcPts val="6469"/>
              </a:lnSpc>
              <a:spcBef>
                <a:spcPct val="0"/>
              </a:spcBef>
              <a:buFont typeface="Arial"/>
              <a:buChar char="•"/>
            </a:pPr>
            <a:r>
              <a:rPr lang="en-US" b="true" sz="4621">
                <a:solidFill>
                  <a:srgbClr val="0C7A6D"/>
                </a:solidFill>
                <a:latin typeface="HK Grotesk Bold"/>
                <a:ea typeface="HK Grotesk Bold"/>
                <a:cs typeface="HK Grotesk Bold"/>
                <a:sym typeface="HK Grotesk Bold"/>
              </a:rPr>
              <a:t>Regional</a:t>
            </a:r>
            <a:r>
              <a:rPr lang="en-US" b="true" sz="4621">
                <a:solidFill>
                  <a:srgbClr val="0C7A6D"/>
                </a:solidFill>
                <a:latin typeface="HK Grotesk Bold"/>
                <a:ea typeface="HK Grotesk Bold"/>
                <a:cs typeface="HK Grotesk Bold"/>
                <a:sym typeface="HK Grotesk Bold"/>
              </a:rPr>
              <a:t> Pr</a:t>
            </a:r>
            <a:r>
              <a:rPr lang="en-US" b="true" sz="4621">
                <a:solidFill>
                  <a:srgbClr val="0C7A6D"/>
                </a:solidFill>
                <a:latin typeface="HK Grotesk Bold"/>
                <a:ea typeface="HK Grotesk Bold"/>
                <a:cs typeface="HK Grotesk Bold"/>
                <a:sym typeface="HK Grotesk Bold"/>
              </a:rPr>
              <a:t>ob</a:t>
            </a:r>
            <a:r>
              <a:rPr lang="en-US" b="true" sz="4621">
                <a:solidFill>
                  <a:srgbClr val="0C7A6D"/>
                </a:solidFill>
                <a:latin typeface="HK Grotesk Bold"/>
                <a:ea typeface="HK Grotesk Bold"/>
                <a:cs typeface="HK Grotesk Bold"/>
                <a:sym typeface="HK Grotesk Bold"/>
              </a:rPr>
              <a:t>lem Spots →</a:t>
            </a:r>
            <a:r>
              <a:rPr lang="en-US" b="true" sz="4621">
                <a:solidFill>
                  <a:srgbClr val="FFFFFF"/>
                </a:solidFill>
                <a:latin typeface="HK Grotesk Bold"/>
                <a:ea typeface="HK Grotesk Bold"/>
                <a:cs typeface="HK Grotesk Bold"/>
                <a:sym typeface="HK Grotesk Bold"/>
              </a:rPr>
              <a:t> Order Region, Delivery Status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341542" y="1496824"/>
            <a:ext cx="8115300" cy="679196"/>
          </a:xfrm>
          <a:prstGeom prst="rect">
            <a:avLst/>
          </a:prstGeom>
        </p:spPr>
        <p:txBody>
          <a:bodyPr anchor="t" rtlCol="false" tIns="0" lIns="0" bIns="0" rIns="0">
            <a:spAutoFit/>
          </a:bodyPr>
          <a:lstStyle/>
          <a:p>
            <a:pPr algn="l">
              <a:lnSpc>
                <a:spcPts val="5214"/>
              </a:lnSpc>
            </a:pPr>
            <a:r>
              <a:rPr lang="en-US" b="true" sz="4614">
                <a:solidFill>
                  <a:srgbClr val="FFFFFF"/>
                </a:solidFill>
                <a:latin typeface="Glacial Indifference Bold"/>
                <a:ea typeface="Glacial Indifference Bold"/>
                <a:cs typeface="Glacial Indifference Bold"/>
                <a:sym typeface="Glacial Indifference Bold"/>
              </a:rPr>
              <a:t>🛠 ROLES &amp; RESPONSI</a:t>
            </a:r>
            <a:r>
              <a:rPr lang="en-US" b="true" sz="4614">
                <a:solidFill>
                  <a:srgbClr val="FFFFFF"/>
                </a:solidFill>
                <a:latin typeface="Glacial Indifference Bold"/>
                <a:ea typeface="Glacial Indifference Bold"/>
                <a:cs typeface="Glacial Indifference Bold"/>
                <a:sym typeface="Glacial Indifference Bold"/>
              </a:rPr>
              <a:t>BILITIES</a:t>
            </a:r>
          </a:p>
        </p:txBody>
      </p:sp>
      <p:sp>
        <p:nvSpPr>
          <p:cNvPr name="TextBox 9" id="9"/>
          <p:cNvSpPr txBox="true"/>
          <p:nvPr/>
        </p:nvSpPr>
        <p:spPr>
          <a:xfrm rot="0">
            <a:off x="533919" y="2171031"/>
            <a:ext cx="8947665" cy="6449930"/>
          </a:xfrm>
          <a:prstGeom prst="rect">
            <a:avLst/>
          </a:prstGeom>
        </p:spPr>
        <p:txBody>
          <a:bodyPr anchor="t" rtlCol="false" tIns="0" lIns="0" bIns="0" rIns="0">
            <a:spAutoFit/>
          </a:bodyPr>
          <a:lstStyle/>
          <a:p>
            <a:pPr algn="l">
              <a:lnSpc>
                <a:spcPts val="5167"/>
              </a:lnSpc>
            </a:pPr>
          </a:p>
          <a:p>
            <a:pPr algn="l" marL="796836" indent="-398418" lvl="1">
              <a:lnSpc>
                <a:spcPts val="5167"/>
              </a:lnSpc>
              <a:buFont typeface="Arial"/>
              <a:buChar char="•"/>
            </a:pPr>
            <a:r>
              <a:rPr lang="en-US" b="true" sz="3690">
                <a:solidFill>
                  <a:srgbClr val="0C7A6D"/>
                </a:solidFill>
                <a:latin typeface="HK Grotesk Bold"/>
                <a:ea typeface="HK Grotesk Bold"/>
                <a:cs typeface="HK Grotesk Bold"/>
                <a:sym typeface="HK Grotesk Bold"/>
              </a:rPr>
              <a:t>Amr</a:t>
            </a:r>
            <a:r>
              <a:rPr lang="en-US" b="true" sz="3690">
                <a:solidFill>
                  <a:srgbClr val="0C7A6D"/>
                </a:solidFill>
                <a:latin typeface="HK Grotesk Bold"/>
                <a:ea typeface="HK Grotesk Bold"/>
                <a:cs typeface="HK Grotesk Bold"/>
                <a:sym typeface="HK Grotesk Bold"/>
              </a:rPr>
              <a:t> Abdulazim →</a:t>
            </a:r>
            <a:r>
              <a:rPr lang="en-US" b="true" sz="3690">
                <a:solidFill>
                  <a:srgbClr val="FFFFFF"/>
                </a:solidFill>
                <a:latin typeface="HK Grotesk Bold"/>
                <a:ea typeface="HK Grotesk Bold"/>
                <a:cs typeface="HK Grotesk Bold"/>
                <a:sym typeface="HK Grotesk Bold"/>
              </a:rPr>
              <a:t> Build Data Model, Data Cleaning &amp; Preprocessing</a:t>
            </a:r>
          </a:p>
          <a:p>
            <a:pPr algn="l" marL="796836" indent="-398418" lvl="1">
              <a:lnSpc>
                <a:spcPts val="5167"/>
              </a:lnSpc>
              <a:buFont typeface="Arial"/>
              <a:buChar char="•"/>
            </a:pPr>
            <a:r>
              <a:rPr lang="en-US" b="true" sz="3690">
                <a:solidFill>
                  <a:srgbClr val="0C7A6D"/>
                </a:solidFill>
                <a:latin typeface="HK Grotesk Bold"/>
                <a:ea typeface="HK Grotesk Bold"/>
                <a:cs typeface="HK Grotesk Bold"/>
                <a:sym typeface="HK Grotesk Bold"/>
              </a:rPr>
              <a:t>Abdelrahman Mekky</a:t>
            </a:r>
            <a:r>
              <a:rPr lang="en-US" b="true" sz="3690">
                <a:solidFill>
                  <a:srgbClr val="FFFFFF"/>
                </a:solidFill>
                <a:latin typeface="HK Grotesk Bold"/>
                <a:ea typeface="HK Grotesk Bold"/>
                <a:cs typeface="HK Grotesk Bold"/>
                <a:sym typeface="HK Grotesk Bold"/>
              </a:rPr>
              <a:t> </a:t>
            </a:r>
            <a:r>
              <a:rPr lang="en-US" b="true" sz="3690">
                <a:solidFill>
                  <a:srgbClr val="0C7A6D"/>
                </a:solidFill>
                <a:latin typeface="HK Grotesk Bold"/>
                <a:ea typeface="HK Grotesk Bold"/>
                <a:cs typeface="HK Grotesk Bold"/>
                <a:sym typeface="HK Grotesk Bold"/>
              </a:rPr>
              <a:t>→</a:t>
            </a:r>
            <a:r>
              <a:rPr lang="en-US" b="true" sz="3690">
                <a:solidFill>
                  <a:srgbClr val="FFFFFF"/>
                </a:solidFill>
                <a:latin typeface="HK Grotesk Bold"/>
                <a:ea typeface="HK Grotesk Bold"/>
                <a:cs typeface="HK Grotesk Bold"/>
                <a:sym typeface="HK Grotesk Bold"/>
              </a:rPr>
              <a:t> Analysis Questions Phase</a:t>
            </a:r>
          </a:p>
          <a:p>
            <a:pPr algn="l" marL="796836" indent="-398418" lvl="1">
              <a:lnSpc>
                <a:spcPts val="5167"/>
              </a:lnSpc>
              <a:buFont typeface="Arial"/>
              <a:buChar char="•"/>
            </a:pPr>
            <a:r>
              <a:rPr lang="en-US" b="true" sz="3690">
                <a:solidFill>
                  <a:srgbClr val="0C7A6D"/>
                </a:solidFill>
                <a:latin typeface="HK Grotesk Bold"/>
                <a:ea typeface="HK Grotesk Bold"/>
                <a:cs typeface="HK Grotesk Bold"/>
                <a:sym typeface="HK Grotesk Bold"/>
              </a:rPr>
              <a:t>Mahmoud Rashidy →</a:t>
            </a:r>
            <a:r>
              <a:rPr lang="en-US" b="true" sz="3690">
                <a:solidFill>
                  <a:srgbClr val="FFFFFF"/>
                </a:solidFill>
                <a:latin typeface="HK Grotesk Bold"/>
                <a:ea typeface="HK Grotesk Bold"/>
                <a:cs typeface="HK Grotesk Bold"/>
                <a:sym typeface="HK Grotesk Bold"/>
              </a:rPr>
              <a:t> Forecasting Questions Phase</a:t>
            </a:r>
          </a:p>
          <a:p>
            <a:pPr algn="l" marL="796836" indent="-398418" lvl="1">
              <a:lnSpc>
                <a:spcPts val="5167"/>
              </a:lnSpc>
              <a:buFont typeface="Arial"/>
              <a:buChar char="•"/>
            </a:pPr>
            <a:r>
              <a:rPr lang="en-US" b="true" sz="3690">
                <a:solidFill>
                  <a:srgbClr val="0C7A6D"/>
                </a:solidFill>
                <a:latin typeface="HK Grotesk Bold"/>
                <a:ea typeface="HK Grotesk Bold"/>
                <a:cs typeface="HK Grotesk Bold"/>
                <a:sym typeface="HK Grotesk Bold"/>
              </a:rPr>
              <a:t>Eyad Allawy →</a:t>
            </a:r>
            <a:r>
              <a:rPr lang="en-US" b="true" sz="3690">
                <a:solidFill>
                  <a:srgbClr val="FFFFFF"/>
                </a:solidFill>
                <a:latin typeface="HK Grotesk Bold"/>
                <a:ea typeface="HK Grotesk Bold"/>
                <a:cs typeface="HK Grotesk Bold"/>
                <a:sym typeface="HK Grotesk Bold"/>
              </a:rPr>
              <a:t> Visualization Dashboard &amp; Final Presentation</a:t>
            </a:r>
          </a:p>
          <a:p>
            <a:pPr algn="l">
              <a:lnSpc>
                <a:spcPts val="5167"/>
              </a:lnSpc>
            </a:pPr>
          </a:p>
        </p:txBody>
      </p:sp>
      <p:sp>
        <p:nvSpPr>
          <p:cNvPr name="TextBox 10" id="10"/>
          <p:cNvSpPr txBox="true"/>
          <p:nvPr/>
        </p:nvSpPr>
        <p:spPr>
          <a:xfrm rot="0">
            <a:off x="8079713" y="288038"/>
            <a:ext cx="4855878" cy="523875"/>
          </a:xfrm>
          <a:prstGeom prst="rect">
            <a:avLst/>
          </a:prstGeom>
        </p:spPr>
        <p:txBody>
          <a:bodyPr anchor="t" rtlCol="false" tIns="0" lIns="0" bIns="0" rIns="0">
            <a:spAutoFit/>
          </a:bodyPr>
          <a:lstStyle/>
          <a:p>
            <a:pPr algn="l">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2832922" y="-3273956"/>
            <a:ext cx="12705791" cy="13560956"/>
          </a:xfrm>
          <a:custGeom>
            <a:avLst/>
            <a:gdLst/>
            <a:ahLst/>
            <a:cxnLst/>
            <a:rect r="r" b="b" t="t" l="l"/>
            <a:pathLst>
              <a:path h="13560956" w="12705791">
                <a:moveTo>
                  <a:pt x="0" y="0"/>
                </a:moveTo>
                <a:lnTo>
                  <a:pt x="12705791" y="0"/>
                </a:lnTo>
                <a:lnTo>
                  <a:pt x="12705791" y="13560956"/>
                </a:lnTo>
                <a:lnTo>
                  <a:pt x="0" y="13560956"/>
                </a:lnTo>
                <a:lnTo>
                  <a:pt x="0" y="0"/>
                </a:lnTo>
                <a:close/>
              </a:path>
            </a:pathLst>
          </a:custGeom>
          <a:blipFill>
            <a:blip r:embed="rId3"/>
            <a:stretch>
              <a:fillRect l="0" t="-16098" r="0" b="-16098"/>
            </a:stretch>
          </a:blipFill>
        </p:spPr>
      </p:sp>
      <p:sp>
        <p:nvSpPr>
          <p:cNvPr name="TextBox 4" id="4"/>
          <p:cNvSpPr txBox="true"/>
          <p:nvPr/>
        </p:nvSpPr>
        <p:spPr>
          <a:xfrm rot="0">
            <a:off x="6911207" y="265074"/>
            <a:ext cx="4855878" cy="523875"/>
          </a:xfrm>
          <a:prstGeom prst="rect">
            <a:avLst/>
          </a:prstGeom>
        </p:spPr>
        <p:txBody>
          <a:bodyPr anchor="t" rtlCol="false" tIns="0" lIns="0" bIns="0" rIns="0">
            <a:spAutoFit/>
          </a:bodyPr>
          <a:lstStyle/>
          <a:p>
            <a:pPr algn="ct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5" id="5"/>
          <p:cNvSpPr txBox="true"/>
          <p:nvPr/>
        </p:nvSpPr>
        <p:spPr>
          <a:xfrm rot="0">
            <a:off x="4651632" y="4144662"/>
            <a:ext cx="8984736" cy="1754505"/>
          </a:xfrm>
          <a:prstGeom prst="rect">
            <a:avLst/>
          </a:prstGeom>
        </p:spPr>
        <p:txBody>
          <a:bodyPr anchor="t" rtlCol="false" tIns="0" lIns="0" bIns="0" rIns="0">
            <a:spAutoFit/>
          </a:bodyPr>
          <a:lstStyle/>
          <a:p>
            <a:pPr algn="ctr">
              <a:lnSpc>
                <a:spcPts val="13560"/>
              </a:lnSpc>
            </a:pPr>
            <a:r>
              <a:rPr lang="en-US" b="true" sz="12000">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1028700" y="2910400"/>
            <a:ext cx="614209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ABOUT US</a:t>
            </a:r>
          </a:p>
        </p:txBody>
      </p:sp>
      <p:sp>
        <p:nvSpPr>
          <p:cNvPr name="TextBox 9" id="9"/>
          <p:cNvSpPr txBox="true"/>
          <p:nvPr/>
        </p:nvSpPr>
        <p:spPr>
          <a:xfrm rot="0">
            <a:off x="1028700" y="4251448"/>
            <a:ext cx="9029894" cy="3180607"/>
          </a:xfrm>
          <a:prstGeom prst="rect">
            <a:avLst/>
          </a:prstGeom>
        </p:spPr>
        <p:txBody>
          <a:bodyPr anchor="t" rtlCol="false" tIns="0" lIns="0" bIns="0" rIns="0">
            <a:spAutoFit/>
          </a:bodyPr>
          <a:lstStyle/>
          <a:p>
            <a:pPr algn="l" marL="977862" indent="-488931" lvl="1">
              <a:lnSpc>
                <a:spcPts val="6340"/>
              </a:lnSpc>
              <a:buFont typeface="Arial"/>
              <a:buChar char="•"/>
            </a:pPr>
            <a:r>
              <a:rPr lang="en-US" b="true" sz="4529">
                <a:solidFill>
                  <a:srgbClr val="FFFFFF"/>
                </a:solidFill>
                <a:latin typeface="HK Grotesk Bold"/>
                <a:ea typeface="HK Grotesk Bold"/>
                <a:cs typeface="HK Grotesk Bold"/>
                <a:sym typeface="HK Grotesk Bold"/>
              </a:rPr>
              <a:t> Eyad Allawy</a:t>
            </a:r>
          </a:p>
          <a:p>
            <a:pPr algn="l" marL="977862" indent="-488931" lvl="1">
              <a:lnSpc>
                <a:spcPts val="6340"/>
              </a:lnSpc>
              <a:buFont typeface="Arial"/>
              <a:buChar char="•"/>
            </a:pPr>
            <a:r>
              <a:rPr lang="en-US" b="true" sz="4529">
                <a:solidFill>
                  <a:srgbClr val="FFFFFF"/>
                </a:solidFill>
                <a:latin typeface="HK Grotesk Bold"/>
                <a:ea typeface="HK Grotesk Bold"/>
                <a:cs typeface="HK Grotesk Bold"/>
                <a:sym typeface="HK Grotesk Bold"/>
              </a:rPr>
              <a:t> Amr Abdulazim</a:t>
            </a:r>
          </a:p>
          <a:p>
            <a:pPr algn="l" marL="977862" indent="-488931" lvl="1">
              <a:lnSpc>
                <a:spcPts val="6340"/>
              </a:lnSpc>
              <a:buFont typeface="Arial"/>
              <a:buChar char="•"/>
            </a:pPr>
            <a:r>
              <a:rPr lang="en-US" b="true" sz="4529">
                <a:solidFill>
                  <a:srgbClr val="FFFFFF"/>
                </a:solidFill>
                <a:latin typeface="HK Grotesk Bold"/>
                <a:ea typeface="HK Grotesk Bold"/>
                <a:cs typeface="HK Grotesk Bold"/>
                <a:sym typeface="HK Grotesk Bold"/>
              </a:rPr>
              <a:t> Abdulrahman Mekky</a:t>
            </a:r>
          </a:p>
          <a:p>
            <a:pPr algn="l" marL="977862" indent="-488931" lvl="1">
              <a:lnSpc>
                <a:spcPts val="6340"/>
              </a:lnSpc>
              <a:buFont typeface="Arial"/>
              <a:buChar char="•"/>
            </a:pPr>
            <a:r>
              <a:rPr lang="en-US" b="true" sz="4529">
                <a:solidFill>
                  <a:srgbClr val="FFFFFF"/>
                </a:solidFill>
                <a:latin typeface="HK Grotesk Bold"/>
                <a:ea typeface="HK Grotesk Bold"/>
                <a:cs typeface="HK Grotesk Bold"/>
                <a:sym typeface="HK Grotesk Bold"/>
              </a:rPr>
              <a:t> Mahmoud Rashidy</a:t>
            </a:r>
          </a:p>
        </p:txBody>
      </p:sp>
      <p:sp>
        <p:nvSpPr>
          <p:cNvPr name="TextBox 10" id="10"/>
          <p:cNvSpPr txBox="true"/>
          <p:nvPr/>
        </p:nvSpPr>
        <p:spPr>
          <a:xfrm rot="0">
            <a:off x="8079713" y="288038"/>
            <a:ext cx="4855878" cy="523875"/>
          </a:xfrm>
          <a:prstGeom prst="rect">
            <a:avLst/>
          </a:prstGeom>
        </p:spPr>
        <p:txBody>
          <a:bodyPr anchor="t" rtlCol="false" tIns="0" lIns="0" bIns="0" rIns="0">
            <a:spAutoFit/>
          </a:bodyPr>
          <a:lstStyle/>
          <a:p>
            <a:pPr algn="l">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4172857" y="-2545753"/>
            <a:ext cx="10287000" cy="15378505"/>
          </a:xfrm>
          <a:custGeom>
            <a:avLst/>
            <a:gdLst/>
            <a:ahLst/>
            <a:cxnLst/>
            <a:rect r="r" b="b" t="t" l="l"/>
            <a:pathLst>
              <a:path h="15378505" w="10287000">
                <a:moveTo>
                  <a:pt x="0" y="15378506"/>
                </a:moveTo>
                <a:lnTo>
                  <a:pt x="10287000" y="15378506"/>
                </a:lnTo>
                <a:lnTo>
                  <a:pt x="10287000" y="0"/>
                </a:lnTo>
                <a:lnTo>
                  <a:pt x="0" y="0"/>
                </a:lnTo>
                <a:lnTo>
                  <a:pt x="0" y="15378506"/>
                </a:lnTo>
                <a:close/>
              </a:path>
            </a:pathLst>
          </a:custGeom>
          <a:blipFill>
            <a:blip r:embed="rId3"/>
            <a:stretch>
              <a:fillRect l="-2977" t="0" r="-2977" b="0"/>
            </a:stretch>
          </a:blipFill>
        </p:spPr>
      </p:sp>
      <p:sp>
        <p:nvSpPr>
          <p:cNvPr name="Freeform 4" id="4"/>
          <p:cNvSpPr/>
          <p:nvPr/>
        </p:nvSpPr>
        <p:spPr>
          <a:xfrm flipH="true" flipV="false" rot="0">
            <a:off x="2500831"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7053146" y="1321955"/>
            <a:ext cx="6557191" cy="1044320"/>
          </a:xfrm>
          <a:prstGeom prst="rect">
            <a:avLst/>
          </a:prstGeom>
        </p:spPr>
        <p:txBody>
          <a:bodyPr anchor="t" rtlCol="false" tIns="0" lIns="0" bIns="0" rIns="0">
            <a:spAutoFit/>
          </a:bodyPr>
          <a:lstStyle/>
          <a:p>
            <a:pPr algn="ctr">
              <a:lnSpc>
                <a:spcPts val="8039"/>
              </a:lnSpc>
            </a:pPr>
            <a:r>
              <a:rPr lang="en-US" b="true" sz="7114">
                <a:solidFill>
                  <a:srgbClr val="FFFFFF"/>
                </a:solidFill>
                <a:latin typeface="Glacial Indifference Bold"/>
                <a:ea typeface="Glacial Indifference Bold"/>
                <a:cs typeface="Glacial Indifference Bold"/>
                <a:sym typeface="Glacial Indifference Bold"/>
              </a:rPr>
              <a:t>PROJECT IDEA</a:t>
            </a:r>
          </a:p>
        </p:txBody>
      </p:sp>
      <p:sp>
        <p:nvSpPr>
          <p:cNvPr name="TextBox 6" id="6"/>
          <p:cNvSpPr txBox="true"/>
          <p:nvPr/>
        </p:nvSpPr>
        <p:spPr>
          <a:xfrm rot="0">
            <a:off x="12866847" y="267486"/>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7" id="7"/>
          <p:cNvSpPr txBox="true"/>
          <p:nvPr/>
        </p:nvSpPr>
        <p:spPr>
          <a:xfrm rot="0">
            <a:off x="8074634" y="2744469"/>
            <a:ext cx="8695922" cy="6513831"/>
          </a:xfrm>
          <a:prstGeom prst="rect">
            <a:avLst/>
          </a:prstGeom>
        </p:spPr>
        <p:txBody>
          <a:bodyPr anchor="t" rtlCol="false" tIns="0" lIns="0" bIns="0" rIns="0">
            <a:spAutoFit/>
          </a:bodyPr>
          <a:lstStyle/>
          <a:p>
            <a:pPr algn="l">
              <a:lnSpc>
                <a:spcPts val="7419"/>
              </a:lnSpc>
              <a:spcBef>
                <a:spcPct val="0"/>
              </a:spcBef>
            </a:pPr>
            <a:r>
              <a:rPr lang="en-US" sz="5299" i="true">
                <a:solidFill>
                  <a:srgbClr val="FFFFFF"/>
                </a:solidFill>
                <a:latin typeface="HK Grotesk Italics"/>
                <a:ea typeface="HK Grotesk Italics"/>
                <a:cs typeface="HK Grotesk Italics"/>
                <a:sym typeface="HK Grotesk Italics"/>
              </a:rPr>
              <a:t>We analyze supply chain data to spot inefficiencies, streamline product flow, and give actionable insights that guide companies in choosing the </a:t>
            </a:r>
            <a:r>
              <a:rPr lang="en-US" b="true" sz="5299" i="true">
                <a:solidFill>
                  <a:srgbClr val="0C7A6D"/>
                </a:solidFill>
                <a:latin typeface="HK Grotesk Bold Italics"/>
                <a:ea typeface="HK Grotesk Bold Italics"/>
                <a:cs typeface="HK Grotesk Bold Italics"/>
                <a:sym typeface="HK Grotesk Bold Italics"/>
              </a:rPr>
              <a:t>best supply chain strategy</a:t>
            </a:r>
            <a:r>
              <a:rPr lang="en-US" sz="5299" i="true">
                <a:solidFill>
                  <a:srgbClr val="FFFFFF"/>
                </a:solidFill>
                <a:latin typeface="HK Grotesk Italics"/>
                <a:ea typeface="HK Grotesk Italics"/>
                <a:cs typeface="HK Grotesk Italics"/>
                <a:sym typeface="HK Grotesk Italics"/>
              </a:rPr>
              <a:t> for each product.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3665963" y="-3306337"/>
            <a:ext cx="10287000" cy="16899673"/>
          </a:xfrm>
          <a:custGeom>
            <a:avLst/>
            <a:gdLst/>
            <a:ahLst/>
            <a:cxnLst/>
            <a:rect r="r" b="b" t="t" l="l"/>
            <a:pathLst>
              <a:path h="16899673" w="10287000">
                <a:moveTo>
                  <a:pt x="0" y="0"/>
                </a:moveTo>
                <a:lnTo>
                  <a:pt x="10287000" y="0"/>
                </a:lnTo>
                <a:lnTo>
                  <a:pt x="10287000" y="16899674"/>
                </a:lnTo>
                <a:lnTo>
                  <a:pt x="0" y="16899674"/>
                </a:lnTo>
                <a:lnTo>
                  <a:pt x="0" y="0"/>
                </a:lnTo>
                <a:close/>
              </a:path>
            </a:pathLst>
          </a:custGeom>
          <a:blipFill>
            <a:blip r:embed="rId3"/>
            <a:stretch>
              <a:fillRect l="-8217" t="0" r="-8217" b="0"/>
            </a:stretch>
          </a:blipFill>
        </p:spPr>
      </p:sp>
      <p:sp>
        <p:nvSpPr>
          <p:cNvPr name="Freeform 4" id="4"/>
          <p:cNvSpPr/>
          <p:nvPr/>
        </p:nvSpPr>
        <p:spPr>
          <a:xfrm flipH="false" flipV="false" rot="0">
            <a:off x="9980341"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28700" y="1524000"/>
            <a:ext cx="929231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DATASET OVERVIEW</a:t>
            </a:r>
          </a:p>
        </p:txBody>
      </p:sp>
      <p:sp>
        <p:nvSpPr>
          <p:cNvPr name="TextBox 6" id="6"/>
          <p:cNvSpPr txBox="true"/>
          <p:nvPr/>
        </p:nvSpPr>
        <p:spPr>
          <a:xfrm rot="0">
            <a:off x="610529" y="304800"/>
            <a:ext cx="4855878" cy="523875"/>
          </a:xfrm>
          <a:prstGeom prst="rect">
            <a:avLst/>
          </a:prstGeom>
        </p:spPr>
        <p:txBody>
          <a:bodyPr anchor="t" rtlCol="false" tIns="0" lIns="0" bIns="0" rIns="0">
            <a:spAutoFit/>
          </a:bodyPr>
          <a:lstStyle/>
          <a:p>
            <a:pPr algn="l">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7" id="7"/>
          <p:cNvSpPr txBox="true"/>
          <p:nvPr/>
        </p:nvSpPr>
        <p:spPr>
          <a:xfrm rot="0">
            <a:off x="1028700" y="2791695"/>
            <a:ext cx="9292313" cy="7178499"/>
          </a:xfrm>
          <a:prstGeom prst="rect">
            <a:avLst/>
          </a:prstGeom>
        </p:spPr>
        <p:txBody>
          <a:bodyPr anchor="t" rtlCol="false" tIns="0" lIns="0" bIns="0" rIns="0">
            <a:spAutoFit/>
          </a:bodyPr>
          <a:lstStyle/>
          <a:p>
            <a:pPr algn="l" marL="977123" indent="-488561" lvl="1">
              <a:lnSpc>
                <a:spcPts val="6336"/>
              </a:lnSpc>
              <a:buFont typeface="Arial"/>
              <a:buChar char="•"/>
            </a:pPr>
            <a:r>
              <a:rPr lang="en-US" b="true" sz="4525" i="true">
                <a:solidFill>
                  <a:srgbClr val="0C7A6D"/>
                </a:solidFill>
                <a:latin typeface="HK Grotesk Bold Italics"/>
                <a:ea typeface="HK Grotesk Bold Italics"/>
                <a:cs typeface="HK Grotesk Bold Italics"/>
                <a:sym typeface="HK Grotesk Bold Italics"/>
              </a:rPr>
              <a:t>Source:</a:t>
            </a:r>
            <a:r>
              <a:rPr lang="en-US" sz="4525" i="true">
                <a:solidFill>
                  <a:srgbClr val="FFFFFF"/>
                </a:solidFill>
                <a:latin typeface="HK Grotesk Italics"/>
                <a:ea typeface="HK Grotesk Italics"/>
                <a:cs typeface="HK Grotesk Italics"/>
                <a:sym typeface="HK Grotesk Italics"/>
              </a:rPr>
              <a:t> Kaggle – DataCo Supply Chain Dataset</a:t>
            </a:r>
          </a:p>
          <a:p>
            <a:pPr algn="l" marL="977123" indent="-488561" lvl="1">
              <a:lnSpc>
                <a:spcPts val="6336"/>
              </a:lnSpc>
              <a:buFont typeface="Arial"/>
              <a:buChar char="•"/>
            </a:pPr>
            <a:r>
              <a:rPr lang="en-US" b="true" sz="4525" i="true">
                <a:solidFill>
                  <a:srgbClr val="0C7A6D"/>
                </a:solidFill>
                <a:latin typeface="HK Grotesk Bold Italics"/>
                <a:ea typeface="HK Grotesk Bold Italics"/>
                <a:cs typeface="HK Grotesk Bold Italics"/>
                <a:sym typeface="HK Grotesk Bold Italics"/>
              </a:rPr>
              <a:t>About:</a:t>
            </a:r>
            <a:r>
              <a:rPr lang="en-US" sz="4525" i="true">
                <a:solidFill>
                  <a:srgbClr val="FFFFFF"/>
                </a:solidFill>
                <a:latin typeface="HK Grotesk Italics"/>
                <a:ea typeface="HK Grotesk Italics"/>
                <a:cs typeface="HK Grotesk Italics"/>
                <a:sym typeface="HK Grotesk Italics"/>
              </a:rPr>
              <a:t> Orders, shipping, customers &amp; products data for global supply chain</a:t>
            </a:r>
          </a:p>
          <a:p>
            <a:pPr algn="l" marL="977123" indent="-488561" lvl="1">
              <a:lnSpc>
                <a:spcPts val="6336"/>
              </a:lnSpc>
              <a:buFont typeface="Arial"/>
              <a:buChar char="•"/>
            </a:pPr>
            <a:r>
              <a:rPr lang="en-US" b="true" sz="4525" i="true">
                <a:solidFill>
                  <a:srgbClr val="0C7A6D"/>
                </a:solidFill>
                <a:latin typeface="HK Grotesk Bold Italics"/>
                <a:ea typeface="HK Grotesk Bold Italics"/>
                <a:cs typeface="HK Grotesk Bold Italics"/>
                <a:sym typeface="HK Grotesk Bold Italics"/>
              </a:rPr>
              <a:t>Products:</a:t>
            </a:r>
            <a:r>
              <a:rPr lang="en-US" sz="4525" i="true">
                <a:solidFill>
                  <a:srgbClr val="FFFFFF"/>
                </a:solidFill>
                <a:latin typeface="HK Grotesk Italics"/>
                <a:ea typeface="HK Grotesk Italics"/>
                <a:cs typeface="HK Grotesk Italics"/>
                <a:sym typeface="HK Grotesk Italics"/>
              </a:rPr>
              <a:t> Clothing, Sports, Electronics</a:t>
            </a:r>
          </a:p>
          <a:p>
            <a:pPr algn="l" marL="977123" indent="-488561" lvl="1">
              <a:lnSpc>
                <a:spcPts val="6336"/>
              </a:lnSpc>
              <a:spcBef>
                <a:spcPct val="0"/>
              </a:spcBef>
              <a:buFont typeface="Arial"/>
              <a:buChar char="•"/>
            </a:pPr>
            <a:r>
              <a:rPr lang="en-US" b="true" sz="4525" i="true">
                <a:solidFill>
                  <a:srgbClr val="0C7A6D"/>
                </a:solidFill>
                <a:latin typeface="HK Grotesk Bold Italics"/>
                <a:ea typeface="HK Grotesk Bold Italics"/>
                <a:cs typeface="HK Grotesk Bold Italics"/>
                <a:sym typeface="HK Grotesk Bold Italics"/>
              </a:rPr>
              <a:t>Shape:</a:t>
            </a:r>
            <a:r>
              <a:rPr lang="en-US" sz="4525" i="true">
                <a:solidFill>
                  <a:srgbClr val="FFFFFF"/>
                </a:solidFill>
                <a:latin typeface="HK Grotesk Italics"/>
                <a:ea typeface="HK Grotesk Italics"/>
                <a:cs typeface="HK Grotesk Italics"/>
                <a:sym typeface="HK Grotesk Italics"/>
              </a:rPr>
              <a:t> 52 columns × 108,519 rows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381236" y="455859"/>
            <a:ext cx="17451032" cy="9396118"/>
          </a:xfrm>
          <a:custGeom>
            <a:avLst/>
            <a:gdLst/>
            <a:ahLst/>
            <a:cxnLst/>
            <a:rect r="r" b="b" t="t" l="l"/>
            <a:pathLst>
              <a:path h="9396118" w="17451032">
                <a:moveTo>
                  <a:pt x="0" y="0"/>
                </a:moveTo>
                <a:lnTo>
                  <a:pt x="17451032" y="0"/>
                </a:lnTo>
                <a:lnTo>
                  <a:pt x="17451032" y="9396118"/>
                </a:lnTo>
                <a:lnTo>
                  <a:pt x="0" y="9396118"/>
                </a:lnTo>
                <a:lnTo>
                  <a:pt x="0" y="0"/>
                </a:lnTo>
                <a:close/>
              </a:path>
            </a:pathLst>
          </a:custGeom>
          <a:blipFill>
            <a:blip r:embed="rId3"/>
            <a:stretch>
              <a:fillRect l="0" t="-151260" r="0" b="-10786"/>
            </a:stretch>
          </a:blipFill>
        </p:spPr>
      </p:sp>
      <p:sp>
        <p:nvSpPr>
          <p:cNvPr name="TextBox 4" id="4"/>
          <p:cNvSpPr txBox="true"/>
          <p:nvPr/>
        </p:nvSpPr>
        <p:spPr>
          <a:xfrm rot="0">
            <a:off x="381236" y="3305161"/>
            <a:ext cx="17255886" cy="7307114"/>
          </a:xfrm>
          <a:prstGeom prst="rect">
            <a:avLst/>
          </a:prstGeom>
        </p:spPr>
        <p:txBody>
          <a:bodyPr anchor="t" rtlCol="false" tIns="0" lIns="0" bIns="0" rIns="0">
            <a:spAutoFit/>
          </a:bodyPr>
          <a:lstStyle/>
          <a:p>
            <a:pPr algn="ctr">
              <a:lnSpc>
                <a:spcPts val="6815"/>
              </a:lnSpc>
            </a:pPr>
            <a:r>
              <a:rPr lang="en-US" sz="4868" b="true">
                <a:solidFill>
                  <a:srgbClr val="FFFFFF"/>
                </a:solidFill>
                <a:latin typeface="HK Grotesk Bold"/>
                <a:ea typeface="HK Grotesk Bold"/>
                <a:cs typeface="HK Grotesk Bold"/>
                <a:sym typeface="HK Grotesk Bold"/>
              </a:rPr>
              <a:t>📝 </a:t>
            </a:r>
            <a:r>
              <a:rPr lang="en-US" sz="4868" b="true">
                <a:solidFill>
                  <a:srgbClr val="0C7A6D"/>
                </a:solidFill>
                <a:latin typeface="HK Grotesk Bold"/>
                <a:ea typeface="HK Grotesk Bold"/>
                <a:cs typeface="HK Grotesk Bold"/>
                <a:sym typeface="HK Grotesk Bold"/>
              </a:rPr>
              <a:t>Text (Categorical) Columns (33):</a:t>
            </a:r>
          </a:p>
          <a:p>
            <a:pPr algn="ctr">
              <a:lnSpc>
                <a:spcPts val="5835"/>
              </a:lnSpc>
            </a:pPr>
            <a:r>
              <a:rPr lang="en-US" sz="4168">
                <a:solidFill>
                  <a:srgbClr val="FFFFFF"/>
                </a:solidFill>
                <a:latin typeface="HK Grotesk"/>
                <a:ea typeface="HK Grotesk"/>
                <a:cs typeface="HK Grotesk"/>
                <a:sym typeface="HK Grotesk"/>
              </a:rPr>
              <a:t>Type, Delivery Status, Category Name, Customer City, Customer Country, Customer Email, Customer Fname, Customer Id, Customer Lname, Customer Password, Customer Segment, Customer State, Customer Street, Customer Zipcode, Department Name, Market, Order City, Order Country, Order Customer Id, order date (DateOrders), Order Id, Order Item Cardprod Id, Order Item Id, Order Region, Order State, Order Status, Product Card Id, Product Description, Product Image, Product Name, Product Status, Shipping date (DateOrders), Shipping Mode</a:t>
            </a:r>
          </a:p>
          <a:p>
            <a:pPr algn="ctr">
              <a:lnSpc>
                <a:spcPts val="4575"/>
              </a:lnSpc>
            </a:pPr>
          </a:p>
        </p:txBody>
      </p:sp>
      <p:sp>
        <p:nvSpPr>
          <p:cNvPr name="TextBox 5" id="5"/>
          <p:cNvSpPr txBox="true"/>
          <p:nvPr/>
        </p:nvSpPr>
        <p:spPr>
          <a:xfrm rot="0">
            <a:off x="6716061" y="389184"/>
            <a:ext cx="4855878" cy="523875"/>
          </a:xfrm>
          <a:prstGeom prst="rect">
            <a:avLst/>
          </a:prstGeom>
        </p:spPr>
        <p:txBody>
          <a:bodyPr anchor="t" rtlCol="false" tIns="0" lIns="0" bIns="0" rIns="0">
            <a:spAutoFit/>
          </a:bodyPr>
          <a:lstStyle/>
          <a:p>
            <a:pPr algn="ct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6" id="6"/>
          <p:cNvSpPr txBox="true"/>
          <p:nvPr/>
        </p:nvSpPr>
        <p:spPr>
          <a:xfrm rot="0">
            <a:off x="5271930" y="1543050"/>
            <a:ext cx="7474498" cy="1520968"/>
          </a:xfrm>
          <a:prstGeom prst="rect">
            <a:avLst/>
          </a:prstGeom>
        </p:spPr>
        <p:txBody>
          <a:bodyPr anchor="t" rtlCol="false" tIns="0" lIns="0" bIns="0" rIns="0">
            <a:spAutoFit/>
          </a:bodyPr>
          <a:lstStyle/>
          <a:p>
            <a:pPr algn="ctr">
              <a:lnSpc>
                <a:spcPts val="11721"/>
              </a:lnSpc>
            </a:pPr>
            <a:r>
              <a:rPr lang="en-US" b="true" sz="10373">
                <a:solidFill>
                  <a:srgbClr val="FFFFFF"/>
                </a:solidFill>
                <a:latin typeface="Glacial Indifference Bold"/>
                <a:ea typeface="Glacial Indifference Bold"/>
                <a:cs typeface="Glacial Indifference Bold"/>
                <a:sym typeface="Glacial Indifference Bold"/>
              </a:rPr>
              <a:t>DATATYPES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17069" y="473927"/>
            <a:ext cx="17452760" cy="9362488"/>
          </a:xfrm>
          <a:custGeom>
            <a:avLst/>
            <a:gdLst/>
            <a:ahLst/>
            <a:cxnLst/>
            <a:rect r="r" b="b" t="t" l="l"/>
            <a:pathLst>
              <a:path h="9362488" w="17452760">
                <a:moveTo>
                  <a:pt x="0" y="0"/>
                </a:moveTo>
                <a:lnTo>
                  <a:pt x="17452760" y="0"/>
                </a:lnTo>
                <a:lnTo>
                  <a:pt x="17452760" y="9362487"/>
                </a:lnTo>
                <a:lnTo>
                  <a:pt x="0" y="9362487"/>
                </a:lnTo>
                <a:lnTo>
                  <a:pt x="0" y="0"/>
                </a:lnTo>
                <a:close/>
              </a:path>
            </a:pathLst>
          </a:custGeom>
          <a:blipFill>
            <a:blip r:embed="rId3"/>
            <a:stretch>
              <a:fillRect l="-2340" t="-166631" r="-2394" b="-8836"/>
            </a:stretch>
          </a:blipFill>
        </p:spPr>
      </p:sp>
      <p:sp>
        <p:nvSpPr>
          <p:cNvPr name="TextBox 4" id="4"/>
          <p:cNvSpPr txBox="true"/>
          <p:nvPr/>
        </p:nvSpPr>
        <p:spPr>
          <a:xfrm rot="0">
            <a:off x="6715510" y="407252"/>
            <a:ext cx="4855878" cy="523875"/>
          </a:xfrm>
          <a:prstGeom prst="rect">
            <a:avLst/>
          </a:prstGeom>
        </p:spPr>
        <p:txBody>
          <a:bodyPr anchor="t" rtlCol="false" tIns="0" lIns="0" bIns="0" rIns="0">
            <a:spAutoFit/>
          </a:bodyPr>
          <a:lstStyle/>
          <a:p>
            <a:pPr algn="ct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5" id="5"/>
          <p:cNvSpPr txBox="true"/>
          <p:nvPr/>
        </p:nvSpPr>
        <p:spPr>
          <a:xfrm rot="0">
            <a:off x="5253422" y="1543050"/>
            <a:ext cx="7474498" cy="1520968"/>
          </a:xfrm>
          <a:prstGeom prst="rect">
            <a:avLst/>
          </a:prstGeom>
        </p:spPr>
        <p:txBody>
          <a:bodyPr anchor="t" rtlCol="false" tIns="0" lIns="0" bIns="0" rIns="0">
            <a:spAutoFit/>
          </a:bodyPr>
          <a:lstStyle/>
          <a:p>
            <a:pPr algn="ctr">
              <a:lnSpc>
                <a:spcPts val="11721"/>
              </a:lnSpc>
            </a:pPr>
            <a:r>
              <a:rPr lang="en-US" b="true" sz="10373">
                <a:solidFill>
                  <a:srgbClr val="FFFFFF"/>
                </a:solidFill>
                <a:latin typeface="Glacial Indifference Bold"/>
                <a:ea typeface="Glacial Indifference Bold"/>
                <a:cs typeface="Glacial Indifference Bold"/>
                <a:sym typeface="Glacial Indifference Bold"/>
              </a:rPr>
              <a:t>DATATYPES</a:t>
            </a:r>
          </a:p>
        </p:txBody>
      </p:sp>
      <p:sp>
        <p:nvSpPr>
          <p:cNvPr name="TextBox 6" id="6"/>
          <p:cNvSpPr txBox="true"/>
          <p:nvPr/>
        </p:nvSpPr>
        <p:spPr>
          <a:xfrm rot="0">
            <a:off x="417069" y="2959242"/>
            <a:ext cx="16537259" cy="7919212"/>
          </a:xfrm>
          <a:prstGeom prst="rect">
            <a:avLst/>
          </a:prstGeom>
        </p:spPr>
        <p:txBody>
          <a:bodyPr anchor="t" rtlCol="false" tIns="0" lIns="0" bIns="0" rIns="0">
            <a:spAutoFit/>
          </a:bodyPr>
          <a:lstStyle/>
          <a:p>
            <a:pPr algn="ctr">
              <a:lnSpc>
                <a:spcPts val="6817"/>
              </a:lnSpc>
            </a:pPr>
            <a:r>
              <a:rPr lang="en-US" sz="4869" b="true">
                <a:solidFill>
                  <a:srgbClr val="FFFFFF"/>
                </a:solidFill>
                <a:latin typeface="HK Grotesk Bold"/>
                <a:ea typeface="HK Grotesk Bold"/>
                <a:cs typeface="HK Grotesk Bold"/>
                <a:sym typeface="HK Grotesk Bold"/>
              </a:rPr>
              <a:t>🔢 </a:t>
            </a:r>
            <a:r>
              <a:rPr lang="en-US" sz="4869" b="true">
                <a:solidFill>
                  <a:srgbClr val="0C7A6D"/>
                </a:solidFill>
                <a:latin typeface="HK Grotesk Bold"/>
                <a:ea typeface="HK Grotesk Bold"/>
                <a:cs typeface="HK Grotesk Bold"/>
                <a:sym typeface="HK Grotesk Bold"/>
              </a:rPr>
              <a:t>Numerical Columns (19):</a:t>
            </a:r>
          </a:p>
          <a:p>
            <a:pPr algn="ctr">
              <a:lnSpc>
                <a:spcPts val="7097"/>
              </a:lnSpc>
            </a:pPr>
            <a:r>
              <a:rPr lang="en-US" sz="5069">
                <a:solidFill>
                  <a:srgbClr val="FFFFFF"/>
                </a:solidFill>
                <a:latin typeface="HK Grotesk"/>
                <a:ea typeface="HK Grotesk"/>
                <a:cs typeface="HK Grotesk"/>
                <a:sym typeface="HK Grotesk"/>
              </a:rPr>
              <a:t>Days for shipping (real), Days for shipment (scheduled), Benefit per order, Sales per customer, Late_delivery_risk, Category Id, Department Id, Latitude, Longitude, Order Item Discount, Order Item Discount Rate, Order Item Product Price, Order Item Profit Ratio, Order Item Quantity, Sales, Order Item Total, Order Profit Per Order, Product Category Id, Product Price</a:t>
            </a:r>
          </a:p>
          <a:p>
            <a:pPr algn="ctr">
              <a:lnSpc>
                <a:spcPts val="639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3612097" y="-814115"/>
            <a:ext cx="10510024" cy="12138253"/>
          </a:xfrm>
          <a:custGeom>
            <a:avLst/>
            <a:gdLst/>
            <a:ahLst/>
            <a:cxnLst/>
            <a:rect r="r" b="b" t="t" l="l"/>
            <a:pathLst>
              <a:path h="12138253" w="10510024">
                <a:moveTo>
                  <a:pt x="0" y="12138254"/>
                </a:moveTo>
                <a:lnTo>
                  <a:pt x="10510025" y="12138254"/>
                </a:lnTo>
                <a:lnTo>
                  <a:pt x="10510025" y="0"/>
                </a:lnTo>
                <a:lnTo>
                  <a:pt x="0" y="0"/>
                </a:lnTo>
                <a:lnTo>
                  <a:pt x="0" y="12138254"/>
                </a:lnTo>
                <a:close/>
              </a:path>
            </a:pathLst>
          </a:custGeom>
          <a:blipFill>
            <a:blip r:embed="rId3"/>
            <a:stretch>
              <a:fillRect l="-4250" t="-5282" r="-6372" b="-29863"/>
            </a:stretch>
          </a:blipFill>
        </p:spPr>
      </p:sp>
      <p:sp>
        <p:nvSpPr>
          <p:cNvPr name="TextBox 4" id="4"/>
          <p:cNvSpPr txBox="true"/>
          <p:nvPr/>
        </p:nvSpPr>
        <p:spPr>
          <a:xfrm rot="0">
            <a:off x="3713759" y="4242740"/>
            <a:ext cx="10306701" cy="1887246"/>
          </a:xfrm>
          <a:prstGeom prst="rect">
            <a:avLst/>
          </a:prstGeom>
        </p:spPr>
        <p:txBody>
          <a:bodyPr anchor="t" rtlCol="false" tIns="0" lIns="0" bIns="0" rIns="0">
            <a:spAutoFit/>
          </a:bodyPr>
          <a:lstStyle/>
          <a:p>
            <a:pPr algn="r">
              <a:lnSpc>
                <a:spcPts val="14693"/>
              </a:lnSpc>
            </a:pPr>
            <a:r>
              <a:rPr lang="en-US" b="true" sz="13002">
                <a:solidFill>
                  <a:srgbClr val="FFFFFF"/>
                </a:solidFill>
                <a:latin typeface="Glacial Indifference Bold"/>
                <a:ea typeface="Glacial Indifference Bold"/>
                <a:cs typeface="Glacial Indifference Bold"/>
                <a:sym typeface="Glacial Indifference Bold"/>
              </a:rPr>
              <a:t>DATA ISSUES</a:t>
            </a:r>
          </a:p>
        </p:txBody>
      </p:sp>
      <p:sp>
        <p:nvSpPr>
          <p:cNvPr name="TextBox 5" id="5"/>
          <p:cNvSpPr txBox="true"/>
          <p:nvPr/>
        </p:nvSpPr>
        <p:spPr>
          <a:xfrm rot="0">
            <a:off x="13035432" y="504825"/>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4092632" y="-3511677"/>
            <a:ext cx="10287000" cy="17310355"/>
          </a:xfrm>
          <a:custGeom>
            <a:avLst/>
            <a:gdLst/>
            <a:ahLst/>
            <a:cxnLst/>
            <a:rect r="r" b="b" t="t" l="l"/>
            <a:pathLst>
              <a:path h="17310355" w="10287000">
                <a:moveTo>
                  <a:pt x="0" y="17310354"/>
                </a:moveTo>
                <a:lnTo>
                  <a:pt x="10287000" y="17310354"/>
                </a:lnTo>
                <a:lnTo>
                  <a:pt x="10287000" y="0"/>
                </a:lnTo>
                <a:lnTo>
                  <a:pt x="0" y="0"/>
                </a:lnTo>
                <a:lnTo>
                  <a:pt x="0" y="17310354"/>
                </a:lnTo>
                <a:close/>
              </a:path>
            </a:pathLst>
          </a:custGeom>
          <a:blipFill>
            <a:blip r:embed="rId3"/>
            <a:stretch>
              <a:fillRect l="-11307" t="0" r="-11307" b="-2809"/>
            </a:stretch>
          </a:blipFill>
        </p:spPr>
      </p:sp>
      <p:sp>
        <p:nvSpPr>
          <p:cNvPr name="Freeform 4" id="4"/>
          <p:cNvSpPr/>
          <p:nvPr/>
        </p:nvSpPr>
        <p:spPr>
          <a:xfrm flipH="false" flipV="false" rot="0">
            <a:off x="12233459" y="1363237"/>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
        <p:nvSpPr>
          <p:cNvPr name="TextBox 5" id="5"/>
          <p:cNvSpPr txBox="true"/>
          <p:nvPr/>
        </p:nvSpPr>
        <p:spPr>
          <a:xfrm rot="0">
            <a:off x="13035432" y="504825"/>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6" id="6"/>
          <p:cNvSpPr txBox="true"/>
          <p:nvPr/>
        </p:nvSpPr>
        <p:spPr>
          <a:xfrm rot="0">
            <a:off x="0" y="327889"/>
            <a:ext cx="12628756" cy="9516921"/>
          </a:xfrm>
          <a:prstGeom prst="rect">
            <a:avLst/>
          </a:prstGeom>
        </p:spPr>
        <p:txBody>
          <a:bodyPr anchor="t" rtlCol="false" tIns="0" lIns="0" bIns="0" rIns="0">
            <a:spAutoFit/>
          </a:bodyPr>
          <a:lstStyle/>
          <a:p>
            <a:pPr algn="l">
              <a:lnSpc>
                <a:spcPts val="8581"/>
              </a:lnSpc>
            </a:pPr>
            <a:r>
              <a:rPr lang="en-US" sz="6129" b="true">
                <a:solidFill>
                  <a:srgbClr val="FFFFFF"/>
                </a:solidFill>
                <a:latin typeface="HK Grotesk Bold"/>
                <a:ea typeface="HK Grotesk Bold"/>
                <a:cs typeface="HK Grotesk Bold"/>
                <a:sym typeface="HK Grotesk Bold"/>
              </a:rPr>
              <a:t>🧩 Missing Values &amp; Duplicates</a:t>
            </a:r>
          </a:p>
          <a:p>
            <a:pPr algn="l">
              <a:lnSpc>
                <a:spcPts val="8581"/>
              </a:lnSpc>
            </a:pPr>
          </a:p>
          <a:p>
            <a:pPr algn="l" marL="934803" indent="-467401" lvl="1">
              <a:lnSpc>
                <a:spcPts val="6061"/>
              </a:lnSpc>
              <a:buFont typeface="Arial"/>
              <a:buChar char="•"/>
            </a:pPr>
            <a:r>
              <a:rPr lang="en-US" sz="4329">
                <a:solidFill>
                  <a:srgbClr val="FFFFFF"/>
                </a:solidFill>
                <a:latin typeface="HK Grotesk"/>
                <a:ea typeface="HK Grotesk"/>
                <a:cs typeface="HK Grotesk"/>
                <a:sym typeface="HK Grotesk"/>
              </a:rPr>
              <a:t>🟡 </a:t>
            </a:r>
            <a:r>
              <a:rPr lang="en-US" b="true" sz="4329">
                <a:solidFill>
                  <a:srgbClr val="FFFFFF"/>
                </a:solidFill>
                <a:latin typeface="HK Grotesk Bold"/>
                <a:ea typeface="HK Grotesk Bold"/>
                <a:cs typeface="HK Grotesk Bold"/>
                <a:sym typeface="HK Grotesk Bold"/>
              </a:rPr>
              <a:t>Customer Lname</a:t>
            </a:r>
            <a:r>
              <a:rPr lang="en-US" sz="4329">
                <a:solidFill>
                  <a:srgbClr val="FFFFFF"/>
                </a:solidFill>
                <a:latin typeface="HK Grotesk"/>
                <a:ea typeface="HK Grotesk"/>
                <a:cs typeface="HK Grotesk"/>
                <a:sym typeface="HK Grotesk"/>
              </a:rPr>
              <a:t>:</a:t>
            </a:r>
            <a:r>
              <a:rPr lang="en-US" sz="4329">
                <a:solidFill>
                  <a:srgbClr val="0C7A6D"/>
                </a:solidFill>
                <a:latin typeface="HK Grotesk"/>
                <a:ea typeface="HK Grotesk"/>
                <a:cs typeface="HK Grotesk"/>
                <a:sym typeface="HK Grotesk"/>
              </a:rPr>
              <a:t> </a:t>
            </a:r>
            <a:r>
              <a:rPr lang="en-US" b="true" sz="4329">
                <a:solidFill>
                  <a:srgbClr val="0C7A6D"/>
                </a:solidFill>
                <a:latin typeface="HK Grotesk Bold"/>
                <a:ea typeface="HK Grotesk Bold"/>
                <a:cs typeface="HK Grotesk Bold"/>
                <a:sym typeface="HK Grotesk Bold"/>
              </a:rPr>
              <a:t>8 missing</a:t>
            </a:r>
            <a:r>
              <a:rPr lang="en-US" sz="4329">
                <a:solidFill>
                  <a:srgbClr val="FFFFFF"/>
                </a:solidFill>
                <a:latin typeface="HK Grotesk"/>
                <a:ea typeface="HK Grotesk"/>
                <a:cs typeface="HK Grotesk"/>
                <a:sym typeface="HK Grotesk"/>
              </a:rPr>
              <a:t> →</a:t>
            </a:r>
            <a:r>
              <a:rPr lang="en-US" sz="4329">
                <a:solidFill>
                  <a:srgbClr val="FFFFFF"/>
                </a:solidFill>
                <a:latin typeface="HK Grotesk"/>
                <a:ea typeface="HK Grotesk"/>
                <a:cs typeface="HK Grotesk"/>
                <a:sym typeface="HK Grotesk"/>
              </a:rPr>
              <a:t> filled with "Unknown"</a:t>
            </a:r>
          </a:p>
          <a:p>
            <a:pPr algn="l" marL="934803" indent="-467401" lvl="1">
              <a:lnSpc>
                <a:spcPts val="6061"/>
              </a:lnSpc>
              <a:buFont typeface="Arial"/>
              <a:buChar char="•"/>
            </a:pPr>
            <a:r>
              <a:rPr lang="en-US" sz="4329">
                <a:solidFill>
                  <a:srgbClr val="FFFFFF"/>
                </a:solidFill>
                <a:latin typeface="HK Grotesk"/>
                <a:ea typeface="HK Grotesk"/>
                <a:cs typeface="HK Grotesk"/>
                <a:sym typeface="HK Grotesk"/>
              </a:rPr>
              <a:t>🟡 </a:t>
            </a:r>
            <a:r>
              <a:rPr lang="en-US" b="true" sz="4329">
                <a:solidFill>
                  <a:srgbClr val="FFFFFF"/>
                </a:solidFill>
                <a:latin typeface="HK Grotesk Bold"/>
                <a:ea typeface="HK Grotesk Bold"/>
                <a:cs typeface="HK Grotesk Bold"/>
                <a:sym typeface="HK Grotesk Bold"/>
              </a:rPr>
              <a:t>Order Zipcode:</a:t>
            </a:r>
            <a:r>
              <a:rPr lang="en-US" sz="4329">
                <a:solidFill>
                  <a:srgbClr val="FFFFFF"/>
                </a:solidFill>
                <a:latin typeface="HK Grotesk"/>
                <a:ea typeface="HK Grotesk"/>
                <a:cs typeface="HK Grotesk"/>
                <a:sym typeface="HK Grotesk"/>
              </a:rPr>
              <a:t> </a:t>
            </a:r>
            <a:r>
              <a:rPr lang="en-US" b="true" sz="4329">
                <a:solidFill>
                  <a:srgbClr val="0C7A6D"/>
                </a:solidFill>
                <a:latin typeface="HK Grotesk Bold"/>
                <a:ea typeface="HK Grotesk Bold"/>
                <a:cs typeface="HK Grotesk Bold"/>
                <a:sym typeface="HK Grotesk Bold"/>
              </a:rPr>
              <a:t>3 missing</a:t>
            </a:r>
            <a:r>
              <a:rPr lang="en-US" sz="4329">
                <a:solidFill>
                  <a:srgbClr val="FFFFFF"/>
                </a:solidFill>
                <a:latin typeface="HK Grotesk"/>
                <a:ea typeface="HK Grotesk"/>
                <a:cs typeface="HK Grotesk"/>
                <a:sym typeface="HK Grotesk"/>
              </a:rPr>
              <a:t> → filled with most frequent va</a:t>
            </a:r>
            <a:r>
              <a:rPr lang="en-US" sz="4329">
                <a:solidFill>
                  <a:srgbClr val="FFFFFF"/>
                </a:solidFill>
                <a:latin typeface="HK Grotesk"/>
                <a:ea typeface="HK Grotesk"/>
                <a:cs typeface="HK Grotesk"/>
                <a:sym typeface="HK Grotesk"/>
              </a:rPr>
              <a:t>lue (mode)</a:t>
            </a:r>
          </a:p>
          <a:p>
            <a:pPr algn="l" marL="934803" indent="-467401" lvl="1">
              <a:lnSpc>
                <a:spcPts val="6061"/>
              </a:lnSpc>
              <a:buFont typeface="Arial"/>
              <a:buChar char="•"/>
            </a:pPr>
            <a:r>
              <a:rPr lang="en-US" sz="4329">
                <a:solidFill>
                  <a:srgbClr val="FFFFFF"/>
                </a:solidFill>
                <a:latin typeface="HK Grotesk"/>
                <a:ea typeface="HK Grotesk"/>
                <a:cs typeface="HK Grotesk"/>
                <a:sym typeface="HK Grotesk"/>
              </a:rPr>
              <a:t>🔴 </a:t>
            </a:r>
            <a:r>
              <a:rPr lang="en-US" b="true" sz="4329">
                <a:solidFill>
                  <a:srgbClr val="FFFFFF"/>
                </a:solidFill>
                <a:latin typeface="HK Grotesk Bold"/>
                <a:ea typeface="HK Grotesk Bold"/>
                <a:cs typeface="HK Grotesk Bold"/>
                <a:sym typeface="HK Grotesk Bold"/>
              </a:rPr>
              <a:t>Product Description:</a:t>
            </a:r>
            <a:r>
              <a:rPr lang="en-US" sz="4329">
                <a:solidFill>
                  <a:srgbClr val="FFFFFF"/>
                </a:solidFill>
                <a:latin typeface="HK Grotesk"/>
                <a:ea typeface="HK Grotesk"/>
                <a:cs typeface="HK Grotesk"/>
                <a:sym typeface="HK Grotesk"/>
              </a:rPr>
              <a:t> </a:t>
            </a:r>
            <a:r>
              <a:rPr lang="en-US" b="true" sz="4329">
                <a:solidFill>
                  <a:srgbClr val="0C7A6D"/>
                </a:solidFill>
                <a:latin typeface="HK Grotesk Bold"/>
                <a:ea typeface="HK Grotesk Bold"/>
                <a:cs typeface="HK Grotesk Bold"/>
                <a:sym typeface="HK Grotesk Bold"/>
              </a:rPr>
              <a:t>fully empty</a:t>
            </a:r>
            <a:r>
              <a:rPr lang="en-US" sz="4329">
                <a:solidFill>
                  <a:srgbClr val="FFFFFF"/>
                </a:solidFill>
                <a:latin typeface="HK Grotesk"/>
                <a:ea typeface="HK Grotesk"/>
                <a:cs typeface="HK Grotesk"/>
                <a:sym typeface="HK Grotesk"/>
              </a:rPr>
              <a:t> → column dropped</a:t>
            </a:r>
          </a:p>
          <a:p>
            <a:pPr algn="l" marL="934803" indent="-467401" lvl="1">
              <a:lnSpc>
                <a:spcPts val="6061"/>
              </a:lnSpc>
              <a:buFont typeface="Arial"/>
              <a:buChar char="•"/>
            </a:pPr>
            <a:r>
              <a:rPr lang="en-US" sz="4329">
                <a:solidFill>
                  <a:srgbClr val="FFFFFF"/>
                </a:solidFill>
                <a:latin typeface="HK Grotesk"/>
                <a:ea typeface="HK Grotesk"/>
                <a:cs typeface="HK Grotesk"/>
                <a:sym typeface="HK Grotesk"/>
              </a:rPr>
              <a:t>🔴 </a:t>
            </a:r>
            <a:r>
              <a:rPr lang="en-US" b="true" sz="4329">
                <a:solidFill>
                  <a:srgbClr val="FFFFFF"/>
                </a:solidFill>
                <a:latin typeface="HK Grotesk Bold"/>
                <a:ea typeface="HK Grotesk Bold"/>
                <a:cs typeface="HK Grotesk Bold"/>
                <a:sym typeface="HK Grotesk Bold"/>
              </a:rPr>
              <a:t>Customer Zipcode:</a:t>
            </a:r>
            <a:r>
              <a:rPr lang="en-US" sz="4329">
                <a:solidFill>
                  <a:srgbClr val="FFFFFF"/>
                </a:solidFill>
                <a:latin typeface="HK Grotesk"/>
                <a:ea typeface="HK Grotesk"/>
                <a:cs typeface="HK Grotesk"/>
                <a:sym typeface="HK Grotesk"/>
              </a:rPr>
              <a:t> </a:t>
            </a:r>
            <a:r>
              <a:rPr lang="en-US" b="true" sz="4329">
                <a:solidFill>
                  <a:srgbClr val="0C7A6D"/>
                </a:solidFill>
                <a:latin typeface="HK Grotesk Bold"/>
                <a:ea typeface="HK Grotesk Bold"/>
                <a:cs typeface="HK Grotesk Bold"/>
                <a:sym typeface="HK Grotesk Bold"/>
              </a:rPr>
              <a:t>150k+ missing</a:t>
            </a:r>
            <a:r>
              <a:rPr lang="en-US" sz="4329">
                <a:solidFill>
                  <a:srgbClr val="FFFFFF"/>
                </a:solidFill>
                <a:latin typeface="HK Grotesk"/>
                <a:ea typeface="HK Grotesk"/>
                <a:cs typeface="HK Grotesk"/>
                <a:sym typeface="HK Grotesk"/>
              </a:rPr>
              <a:t> → column dropp</a:t>
            </a:r>
            <a:r>
              <a:rPr lang="en-US" sz="4329">
                <a:solidFill>
                  <a:srgbClr val="FFFFFF"/>
                </a:solidFill>
                <a:latin typeface="HK Grotesk"/>
                <a:ea typeface="HK Grotesk"/>
                <a:cs typeface="HK Grotesk"/>
                <a:sym typeface="HK Grotesk"/>
              </a:rPr>
              <a:t>ed</a:t>
            </a:r>
          </a:p>
          <a:p>
            <a:pPr algn="l" marL="934803" indent="-467401" lvl="1">
              <a:lnSpc>
                <a:spcPts val="6061"/>
              </a:lnSpc>
              <a:buFont typeface="Arial"/>
              <a:buChar char="•"/>
            </a:pPr>
            <a:r>
              <a:rPr lang="en-US" sz="4329">
                <a:solidFill>
                  <a:srgbClr val="FFFFFF"/>
                </a:solidFill>
                <a:latin typeface="HK Grotesk"/>
                <a:ea typeface="HK Grotesk"/>
                <a:cs typeface="HK Grotesk"/>
                <a:sym typeface="HK Grotesk"/>
              </a:rPr>
              <a:t>✅ </a:t>
            </a:r>
            <a:r>
              <a:rPr lang="en-US" b="true" sz="4329">
                <a:solidFill>
                  <a:srgbClr val="FFFFFF"/>
                </a:solidFill>
                <a:latin typeface="HK Grotesk Bold"/>
                <a:ea typeface="HK Grotesk Bold"/>
                <a:cs typeface="HK Grotesk Bold"/>
                <a:sym typeface="HK Grotesk Bold"/>
              </a:rPr>
              <a:t>Duplicat</a:t>
            </a:r>
            <a:r>
              <a:rPr lang="en-US" b="true" sz="4329">
                <a:solidFill>
                  <a:srgbClr val="FFFFFF"/>
                </a:solidFill>
                <a:latin typeface="HK Grotesk Bold"/>
                <a:ea typeface="HK Grotesk Bold"/>
                <a:cs typeface="HK Grotesk Bold"/>
                <a:sym typeface="HK Grotesk Bold"/>
              </a:rPr>
              <a:t>es:</a:t>
            </a:r>
            <a:r>
              <a:rPr lang="en-US" sz="4329">
                <a:solidFill>
                  <a:srgbClr val="FFFFFF"/>
                </a:solidFill>
                <a:latin typeface="HK Grotesk"/>
                <a:ea typeface="HK Grotesk"/>
                <a:cs typeface="HK Grotesk"/>
                <a:sym typeface="HK Grotesk"/>
              </a:rPr>
              <a:t> </a:t>
            </a:r>
            <a:r>
              <a:rPr lang="en-US" b="true" sz="4329">
                <a:solidFill>
                  <a:srgbClr val="0C7A6D"/>
                </a:solidFill>
                <a:latin typeface="HK Grotesk Bold"/>
                <a:ea typeface="HK Grotesk Bold"/>
                <a:cs typeface="HK Grotesk Bold"/>
                <a:sym typeface="HK Grotesk Bold"/>
              </a:rPr>
              <a:t>0 found</a:t>
            </a:r>
            <a:r>
              <a:rPr lang="en-US" sz="4329">
                <a:solidFill>
                  <a:srgbClr val="FFFFFF"/>
                </a:solidFill>
                <a:latin typeface="HK Grotesk"/>
                <a:ea typeface="HK Grotesk"/>
                <a:cs typeface="HK Grotesk"/>
                <a:sym typeface="HK Grotesk"/>
              </a:rPr>
              <a:t> → no action needed</a:t>
            </a:r>
          </a:p>
          <a:p>
            <a:pPr algn="l">
              <a:lnSpc>
                <a:spcPts val="3858"/>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689012" y="-1915297"/>
            <a:ext cx="10287000" cy="14117595"/>
          </a:xfrm>
          <a:custGeom>
            <a:avLst/>
            <a:gdLst/>
            <a:ahLst/>
            <a:cxnLst/>
            <a:rect r="r" b="b" t="t" l="l"/>
            <a:pathLst>
              <a:path h="14117595" w="10287000">
                <a:moveTo>
                  <a:pt x="0" y="14117594"/>
                </a:moveTo>
                <a:lnTo>
                  <a:pt x="10287000" y="14117594"/>
                </a:lnTo>
                <a:lnTo>
                  <a:pt x="10287000" y="0"/>
                </a:lnTo>
                <a:lnTo>
                  <a:pt x="0" y="0"/>
                </a:lnTo>
                <a:lnTo>
                  <a:pt x="0" y="14117594"/>
                </a:lnTo>
                <a:close/>
              </a:path>
            </a:pathLst>
          </a:custGeom>
          <a:blipFill>
            <a:blip r:embed="rId3"/>
            <a:stretch>
              <a:fillRect l="0" t="0" r="0" b="-2809"/>
            </a:stretch>
          </a:blipFill>
        </p:spPr>
      </p:sp>
      <p:sp>
        <p:nvSpPr>
          <p:cNvPr name="Freeform 4" id="4"/>
          <p:cNvSpPr/>
          <p:nvPr/>
        </p:nvSpPr>
        <p:spPr>
          <a:xfrm flipH="false" flipV="false" rot="0">
            <a:off x="12233459" y="1363237"/>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
        <p:nvSpPr>
          <p:cNvPr name="TextBox 5" id="5"/>
          <p:cNvSpPr txBox="true"/>
          <p:nvPr/>
        </p:nvSpPr>
        <p:spPr>
          <a:xfrm rot="0">
            <a:off x="13035432" y="504825"/>
            <a:ext cx="4855878" cy="523875"/>
          </a:xfrm>
          <a:prstGeom prst="rect">
            <a:avLst/>
          </a:prstGeom>
        </p:spPr>
        <p:txBody>
          <a:bodyPr anchor="t" rtlCol="false" tIns="0" lIns="0" bIns="0" rIns="0">
            <a:spAutoFit/>
          </a:bodyPr>
          <a:lstStyle/>
          <a:p>
            <a:pPr algn="r">
              <a:lnSpc>
                <a:spcPts val="4200"/>
              </a:lnSpc>
            </a:pPr>
            <a:r>
              <a:rPr lang="en-US" b="true" sz="3000" i="true">
                <a:solidFill>
                  <a:srgbClr val="FFFFFF"/>
                </a:solidFill>
                <a:latin typeface="HK Grotesk Bold Italics"/>
                <a:ea typeface="HK Grotesk Bold Italics"/>
                <a:cs typeface="HK Grotesk Bold Italics"/>
                <a:sym typeface="HK Grotesk Bold Italics"/>
              </a:rPr>
              <a:t>OPTIFLOW</a:t>
            </a:r>
          </a:p>
        </p:txBody>
      </p:sp>
      <p:sp>
        <p:nvSpPr>
          <p:cNvPr name="TextBox 6" id="6"/>
          <p:cNvSpPr txBox="true"/>
          <p:nvPr/>
        </p:nvSpPr>
        <p:spPr>
          <a:xfrm rot="0">
            <a:off x="260806" y="438150"/>
            <a:ext cx="12279311" cy="7371971"/>
          </a:xfrm>
          <a:prstGeom prst="rect">
            <a:avLst/>
          </a:prstGeom>
        </p:spPr>
        <p:txBody>
          <a:bodyPr anchor="t" rtlCol="false" tIns="0" lIns="0" bIns="0" rIns="0">
            <a:spAutoFit/>
          </a:bodyPr>
          <a:lstStyle/>
          <a:p>
            <a:pPr algn="just">
              <a:lnSpc>
                <a:spcPts val="8700"/>
              </a:lnSpc>
            </a:pPr>
            <a:r>
              <a:rPr lang="en-US" sz="6214" b="true">
                <a:solidFill>
                  <a:srgbClr val="FFFFFF"/>
                </a:solidFill>
                <a:latin typeface="HK Grotesk Bold"/>
                <a:ea typeface="HK Grotesk Bold"/>
                <a:cs typeface="HK Grotesk Bold"/>
                <a:sym typeface="HK Grotesk Bold"/>
              </a:rPr>
              <a:t>📋 Data Type Conversions</a:t>
            </a:r>
          </a:p>
          <a:p>
            <a:pPr algn="just">
              <a:lnSpc>
                <a:spcPts val="7720"/>
              </a:lnSpc>
            </a:pPr>
          </a:p>
          <a:p>
            <a:pPr algn="just">
              <a:lnSpc>
                <a:spcPts val="7440"/>
              </a:lnSpc>
            </a:pPr>
            <a:r>
              <a:rPr lang="en-US" sz="5314">
                <a:solidFill>
                  <a:srgbClr val="FFFFFF"/>
                </a:solidFill>
                <a:latin typeface="HK Grotesk"/>
                <a:ea typeface="HK Grotesk"/>
                <a:cs typeface="HK Grotesk"/>
                <a:sym typeface="HK Grotesk"/>
              </a:rPr>
              <a:t>✔️ </a:t>
            </a:r>
            <a:r>
              <a:rPr lang="en-US" sz="5314" b="true">
                <a:solidFill>
                  <a:srgbClr val="FFFFFF"/>
                </a:solidFill>
                <a:latin typeface="HK Grotesk Bold"/>
                <a:ea typeface="HK Grotesk Bold"/>
                <a:cs typeface="HK Grotesk Bold"/>
                <a:sym typeface="HK Grotesk Bold"/>
              </a:rPr>
              <a:t>Customer Zipcode:</a:t>
            </a:r>
            <a:r>
              <a:rPr lang="en-US" sz="5314">
                <a:solidFill>
                  <a:srgbClr val="FFFFFF"/>
                </a:solidFill>
                <a:latin typeface="HK Grotesk"/>
                <a:ea typeface="HK Grotesk"/>
                <a:cs typeface="HK Grotesk"/>
                <a:sym typeface="HK Grotesk"/>
              </a:rPr>
              <a:t> float64 → </a:t>
            </a:r>
            <a:r>
              <a:rPr lang="en-US" sz="5314" b="true">
                <a:solidFill>
                  <a:srgbClr val="0C7A6D"/>
                </a:solidFill>
                <a:latin typeface="HK Grotesk Bold"/>
                <a:ea typeface="HK Grotesk Bold"/>
                <a:cs typeface="HK Grotesk Bold"/>
                <a:sym typeface="HK Grotesk Bold"/>
              </a:rPr>
              <a:t>object</a:t>
            </a:r>
            <a:r>
              <a:rPr lang="en-US" sz="5314">
                <a:solidFill>
                  <a:srgbClr val="FFFFFF"/>
                </a:solidFill>
                <a:latin typeface="HK Grotesk"/>
                <a:ea typeface="HK Grotesk"/>
                <a:cs typeface="HK Grotesk"/>
                <a:sym typeface="HK Grotesk"/>
              </a:rPr>
              <a:t>  </a:t>
            </a:r>
          </a:p>
          <a:p>
            <a:pPr algn="just">
              <a:lnSpc>
                <a:spcPts val="7440"/>
              </a:lnSpc>
            </a:pPr>
            <a:r>
              <a:rPr lang="en-US" sz="5314">
                <a:solidFill>
                  <a:srgbClr val="FFFFFF"/>
                </a:solidFill>
                <a:latin typeface="HK Grotesk"/>
                <a:ea typeface="HK Grotesk"/>
                <a:cs typeface="HK Grotesk"/>
                <a:sym typeface="HK Grotesk"/>
              </a:rPr>
              <a:t>✔️ </a:t>
            </a:r>
            <a:r>
              <a:rPr lang="en-US" sz="5314" b="true">
                <a:solidFill>
                  <a:srgbClr val="FFFFFF"/>
                </a:solidFill>
                <a:latin typeface="HK Grotesk Bold"/>
                <a:ea typeface="HK Grotesk Bold"/>
                <a:cs typeface="HK Grotesk Bold"/>
                <a:sym typeface="HK Grotesk Bold"/>
              </a:rPr>
              <a:t>Date </a:t>
            </a:r>
            <a:r>
              <a:rPr lang="en-US" sz="5314" b="true">
                <a:solidFill>
                  <a:srgbClr val="FFFFFF"/>
                </a:solidFill>
                <a:latin typeface="HK Grotesk Bold"/>
                <a:ea typeface="HK Grotesk Bold"/>
                <a:cs typeface="HK Grotesk Bold"/>
                <a:sym typeface="HK Grotesk Bold"/>
              </a:rPr>
              <a:t>Columns:</a:t>
            </a:r>
            <a:r>
              <a:rPr lang="en-US" sz="5314">
                <a:solidFill>
                  <a:srgbClr val="FFFFFF"/>
                </a:solidFill>
                <a:latin typeface="HK Grotesk"/>
                <a:ea typeface="HK Grotesk"/>
                <a:cs typeface="HK Grotesk"/>
                <a:sym typeface="HK Grotesk"/>
              </a:rPr>
              <a:t> object → </a:t>
            </a:r>
            <a:r>
              <a:rPr lang="en-US" sz="5314" b="true">
                <a:solidFill>
                  <a:srgbClr val="0C7A6D"/>
                </a:solidFill>
                <a:latin typeface="HK Grotesk Bold"/>
                <a:ea typeface="HK Grotesk Bold"/>
                <a:cs typeface="HK Grotesk Bold"/>
                <a:sym typeface="HK Grotesk Bold"/>
              </a:rPr>
              <a:t>datetime64</a:t>
            </a:r>
            <a:r>
              <a:rPr lang="en-US" sz="5314">
                <a:solidFill>
                  <a:srgbClr val="FFFFFF"/>
                </a:solidFill>
                <a:latin typeface="HK Grotesk"/>
                <a:ea typeface="HK Grotesk"/>
                <a:cs typeface="HK Grotesk"/>
                <a:sym typeface="HK Grotesk"/>
              </a:rPr>
              <a:t>  </a:t>
            </a:r>
          </a:p>
          <a:p>
            <a:pPr algn="just">
              <a:lnSpc>
                <a:spcPts val="7440"/>
              </a:lnSpc>
            </a:pPr>
            <a:r>
              <a:rPr lang="en-US" sz="5314">
                <a:solidFill>
                  <a:srgbClr val="FFFFFF"/>
                </a:solidFill>
                <a:latin typeface="HK Grotesk"/>
                <a:ea typeface="HK Grotesk"/>
                <a:cs typeface="HK Grotesk"/>
                <a:sym typeface="HK Grotesk"/>
              </a:rPr>
              <a:t>✔️</a:t>
            </a:r>
            <a:r>
              <a:rPr lang="en-US" sz="5314" b="true">
                <a:solidFill>
                  <a:srgbClr val="FFFFFF"/>
                </a:solidFill>
                <a:latin typeface="HK Grotesk Bold"/>
                <a:ea typeface="HK Grotesk Bold"/>
                <a:cs typeface="HK Grotesk Bold"/>
                <a:sym typeface="HK Grotesk Bold"/>
              </a:rPr>
              <a:t>Late_delivery_risk:</a:t>
            </a:r>
            <a:r>
              <a:rPr lang="en-US" sz="5314">
                <a:solidFill>
                  <a:srgbClr val="FFFFFF"/>
                </a:solidFill>
                <a:latin typeface="HK Grotesk"/>
                <a:ea typeface="HK Grotesk"/>
                <a:cs typeface="HK Grotesk"/>
                <a:sym typeface="HK Grotesk"/>
              </a:rPr>
              <a:t> int64 → </a:t>
            </a:r>
            <a:r>
              <a:rPr lang="en-US" sz="5314" b="true">
                <a:solidFill>
                  <a:srgbClr val="0C7A6D"/>
                </a:solidFill>
                <a:latin typeface="HK Grotesk Bold"/>
                <a:ea typeface="HK Grotesk Bold"/>
                <a:cs typeface="HK Grotesk Bold"/>
                <a:sym typeface="HK Grotesk Bold"/>
              </a:rPr>
              <a:t>category</a:t>
            </a:r>
            <a:r>
              <a:rPr lang="en-US" sz="5314">
                <a:solidFill>
                  <a:srgbClr val="FFFFFF"/>
                </a:solidFill>
                <a:latin typeface="HK Grotesk"/>
                <a:ea typeface="HK Grotesk"/>
                <a:cs typeface="HK Grotesk"/>
                <a:sym typeface="HK Grotesk"/>
              </a:rPr>
              <a:t>  </a:t>
            </a:r>
          </a:p>
          <a:p>
            <a:pPr algn="just">
              <a:lnSpc>
                <a:spcPts val="7440"/>
              </a:lnSpc>
            </a:pPr>
            <a:r>
              <a:rPr lang="en-US" sz="5314">
                <a:solidFill>
                  <a:srgbClr val="FFFFFF"/>
                </a:solidFill>
                <a:latin typeface="HK Grotesk"/>
                <a:ea typeface="HK Grotesk"/>
                <a:cs typeface="HK Grotesk"/>
                <a:sym typeface="HK Grotesk"/>
              </a:rPr>
              <a:t>✔️ </a:t>
            </a:r>
            <a:r>
              <a:rPr lang="en-US" sz="5314" b="true">
                <a:solidFill>
                  <a:srgbClr val="FFFFFF"/>
                </a:solidFill>
                <a:latin typeface="HK Grotesk Bold"/>
                <a:ea typeface="HK Grotesk Bold"/>
                <a:cs typeface="HK Grotesk Bold"/>
                <a:sym typeface="HK Grotesk Bold"/>
              </a:rPr>
              <a:t>ID Columns:</a:t>
            </a:r>
            <a:r>
              <a:rPr lang="en-US" sz="5314">
                <a:solidFill>
                  <a:srgbClr val="FFFFFF"/>
                </a:solidFill>
                <a:latin typeface="HK Grotesk"/>
                <a:ea typeface="HK Grotesk"/>
                <a:cs typeface="HK Grotesk"/>
                <a:sym typeface="HK Grotesk"/>
              </a:rPr>
              <a:t> int64 → </a:t>
            </a:r>
            <a:r>
              <a:rPr lang="en-US" sz="5314" b="true">
                <a:solidFill>
                  <a:srgbClr val="0C7A6D"/>
                </a:solidFill>
                <a:latin typeface="HK Grotesk Bold"/>
                <a:ea typeface="HK Grotesk Bold"/>
                <a:cs typeface="HK Grotesk Bold"/>
                <a:sym typeface="HK Grotesk Bold"/>
              </a:rPr>
              <a:t>category</a:t>
            </a:r>
            <a:r>
              <a:rPr lang="en-US" sz="5314">
                <a:solidFill>
                  <a:srgbClr val="FFFFFF"/>
                </a:solidFill>
                <a:latin typeface="HK Grotesk"/>
                <a:ea typeface="HK Grotesk"/>
                <a:cs typeface="HK Grotesk"/>
                <a:sym typeface="HK Grotesk"/>
              </a:rPr>
              <a:t>  </a:t>
            </a:r>
          </a:p>
          <a:p>
            <a:pPr algn="just">
              <a:lnSpc>
                <a:spcPts val="6040"/>
              </a:lnSpc>
              <a:spcBef>
                <a:spcPct val="0"/>
              </a:spcBef>
            </a:pPr>
            <a:r>
              <a:rPr lang="en-US" sz="4314">
                <a:solidFill>
                  <a:srgbClr val="FFFFFF"/>
                </a:solidFill>
                <a:latin typeface="HK Grotesk"/>
                <a:ea typeface="HK Grotesk"/>
                <a:cs typeface="HK Grotesk"/>
                <a:sym typeface="HK Grotesk"/>
              </a:rPr>
              <a:t>(Category Id, Depart</a:t>
            </a:r>
            <a:r>
              <a:rPr lang="en-US" sz="4314">
                <a:solidFill>
                  <a:srgbClr val="FFFFFF"/>
                </a:solidFill>
                <a:latin typeface="HK Grotesk"/>
                <a:ea typeface="HK Grotesk"/>
                <a:cs typeface="HK Grotesk"/>
                <a:sym typeface="HK Grotesk"/>
              </a:rPr>
              <a:t>ment Id, Product Card Id, Product Category Id, Product Status)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DAGzJlVw57w</dc:identifier>
  <dcterms:modified xsi:type="dcterms:W3CDTF">2011-08-01T06:04:30Z</dcterms:modified>
  <cp:revision>1</cp:revision>
  <dc:title>Supply chain</dc:title>
</cp:coreProperties>
</file>

<file path=docProps/thumbnail.jpeg>
</file>